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6" r:id="rId7"/>
    <p:sldId id="262" r:id="rId8"/>
    <p:sldId id="263" r:id="rId9"/>
    <p:sldId id="264" r:id="rId10"/>
    <p:sldId id="267"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1235F2-D4CA-4857-8D02-4B1B94790028}" v="36" dt="2024-08-17T11:19:46.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az abdeljalil" userId="e354eb54a9b49071" providerId="LiveId" clId="{931235F2-D4CA-4857-8D02-4B1B94790028}"/>
    <pc:docChg chg="undo redo custSel addSld delSld modSld">
      <pc:chgData name="Moaz abdeljalil" userId="e354eb54a9b49071" providerId="LiveId" clId="{931235F2-D4CA-4857-8D02-4B1B94790028}" dt="2024-08-17T11:20:39.550" v="285" actId="2696"/>
      <pc:docMkLst>
        <pc:docMk/>
      </pc:docMkLst>
      <pc:sldChg chg="delSp mod">
        <pc:chgData name="Moaz abdeljalil" userId="e354eb54a9b49071" providerId="LiveId" clId="{931235F2-D4CA-4857-8D02-4B1B94790028}" dt="2024-08-17T06:56:41.804" v="0" actId="478"/>
        <pc:sldMkLst>
          <pc:docMk/>
          <pc:sldMk cId="0" sldId="256"/>
        </pc:sldMkLst>
        <pc:picChg chg="del">
          <ac:chgData name="Moaz abdeljalil" userId="e354eb54a9b49071" providerId="LiveId" clId="{931235F2-D4CA-4857-8D02-4B1B94790028}" dt="2024-08-17T06:56:41.804" v="0" actId="478"/>
          <ac:picMkLst>
            <pc:docMk/>
            <pc:sldMk cId="0" sldId="256"/>
            <ac:picMk id="7" creationId="{00000000-0000-0000-0000-000000000000}"/>
          </ac:picMkLst>
        </pc:picChg>
      </pc:sldChg>
      <pc:sldChg chg="delSp mod">
        <pc:chgData name="Moaz abdeljalil" userId="e354eb54a9b49071" providerId="LiveId" clId="{931235F2-D4CA-4857-8D02-4B1B94790028}" dt="2024-08-17T06:56:44.082" v="1" actId="478"/>
        <pc:sldMkLst>
          <pc:docMk/>
          <pc:sldMk cId="0" sldId="257"/>
        </pc:sldMkLst>
        <pc:picChg chg="del">
          <ac:chgData name="Moaz abdeljalil" userId="e354eb54a9b49071" providerId="LiveId" clId="{931235F2-D4CA-4857-8D02-4B1B94790028}" dt="2024-08-17T06:56:44.082" v="1" actId="478"/>
          <ac:picMkLst>
            <pc:docMk/>
            <pc:sldMk cId="0" sldId="257"/>
            <ac:picMk id="7" creationId="{00000000-0000-0000-0000-000000000000}"/>
          </ac:picMkLst>
        </pc:picChg>
      </pc:sldChg>
      <pc:sldChg chg="delSp mod">
        <pc:chgData name="Moaz abdeljalil" userId="e354eb54a9b49071" providerId="LiveId" clId="{931235F2-D4CA-4857-8D02-4B1B94790028}" dt="2024-08-17T06:56:45.847" v="2" actId="478"/>
        <pc:sldMkLst>
          <pc:docMk/>
          <pc:sldMk cId="0" sldId="258"/>
        </pc:sldMkLst>
        <pc:picChg chg="del">
          <ac:chgData name="Moaz abdeljalil" userId="e354eb54a9b49071" providerId="LiveId" clId="{931235F2-D4CA-4857-8D02-4B1B94790028}" dt="2024-08-17T06:56:45.847" v="2" actId="478"/>
          <ac:picMkLst>
            <pc:docMk/>
            <pc:sldMk cId="0" sldId="258"/>
            <ac:picMk id="9" creationId="{00000000-0000-0000-0000-000000000000}"/>
          </ac:picMkLst>
        </pc:picChg>
      </pc:sldChg>
      <pc:sldChg chg="delSp mod">
        <pc:chgData name="Moaz abdeljalil" userId="e354eb54a9b49071" providerId="LiveId" clId="{931235F2-D4CA-4857-8D02-4B1B94790028}" dt="2024-08-17T06:56:47.813" v="3" actId="478"/>
        <pc:sldMkLst>
          <pc:docMk/>
          <pc:sldMk cId="0" sldId="259"/>
        </pc:sldMkLst>
        <pc:picChg chg="del">
          <ac:chgData name="Moaz abdeljalil" userId="e354eb54a9b49071" providerId="LiveId" clId="{931235F2-D4CA-4857-8D02-4B1B94790028}" dt="2024-08-17T06:56:47.813" v="3" actId="478"/>
          <ac:picMkLst>
            <pc:docMk/>
            <pc:sldMk cId="0" sldId="259"/>
            <ac:picMk id="17" creationId="{00000000-0000-0000-0000-000000000000}"/>
          </ac:picMkLst>
        </pc:picChg>
      </pc:sldChg>
      <pc:sldChg chg="delSp mod">
        <pc:chgData name="Moaz abdeljalil" userId="e354eb54a9b49071" providerId="LiveId" clId="{931235F2-D4CA-4857-8D02-4B1B94790028}" dt="2024-08-17T06:56:49.609" v="4" actId="478"/>
        <pc:sldMkLst>
          <pc:docMk/>
          <pc:sldMk cId="0" sldId="260"/>
        </pc:sldMkLst>
        <pc:picChg chg="del">
          <ac:chgData name="Moaz abdeljalil" userId="e354eb54a9b49071" providerId="LiveId" clId="{931235F2-D4CA-4857-8D02-4B1B94790028}" dt="2024-08-17T06:56:49.609" v="4" actId="478"/>
          <ac:picMkLst>
            <pc:docMk/>
            <pc:sldMk cId="0" sldId="260"/>
            <ac:picMk id="16" creationId="{00000000-0000-0000-0000-000000000000}"/>
          </ac:picMkLst>
        </pc:picChg>
      </pc:sldChg>
      <pc:sldChg chg="addSp delSp del mod">
        <pc:chgData name="Moaz abdeljalil" userId="e354eb54a9b49071" providerId="LiveId" clId="{931235F2-D4CA-4857-8D02-4B1B94790028}" dt="2024-08-17T07:03:37.770" v="12" actId="47"/>
        <pc:sldMkLst>
          <pc:docMk/>
          <pc:sldMk cId="0" sldId="261"/>
        </pc:sldMkLst>
        <pc:graphicFrameChg chg="add">
          <ac:chgData name="Moaz abdeljalil" userId="e354eb54a9b49071" providerId="LiveId" clId="{931235F2-D4CA-4857-8D02-4B1B94790028}" dt="2024-08-17T06:58:55.237" v="11"/>
          <ac:graphicFrameMkLst>
            <pc:docMk/>
            <pc:sldMk cId="0" sldId="261"/>
            <ac:graphicFrameMk id="19" creationId="{DCE3E962-529F-6D55-07CC-ECA1C82DB846}"/>
          </ac:graphicFrameMkLst>
        </pc:graphicFrameChg>
        <pc:picChg chg="del">
          <ac:chgData name="Moaz abdeljalil" userId="e354eb54a9b49071" providerId="LiveId" clId="{931235F2-D4CA-4857-8D02-4B1B94790028}" dt="2024-08-17T06:56:51.608" v="5" actId="478"/>
          <ac:picMkLst>
            <pc:docMk/>
            <pc:sldMk cId="0" sldId="261"/>
            <ac:picMk id="18" creationId="{00000000-0000-0000-0000-000000000000}"/>
          </ac:picMkLst>
        </pc:picChg>
      </pc:sldChg>
      <pc:sldChg chg="delSp modSp mod">
        <pc:chgData name="Moaz abdeljalil" userId="e354eb54a9b49071" providerId="LiveId" clId="{931235F2-D4CA-4857-8D02-4B1B94790028}" dt="2024-08-17T08:33:34.843" v="39" actId="113"/>
        <pc:sldMkLst>
          <pc:docMk/>
          <pc:sldMk cId="0" sldId="262"/>
        </pc:sldMkLst>
        <pc:spChg chg="mod">
          <ac:chgData name="Moaz abdeljalil" userId="e354eb54a9b49071" providerId="LiveId" clId="{931235F2-D4CA-4857-8D02-4B1B94790028}" dt="2024-08-17T08:31:47.404" v="28" actId="20577"/>
          <ac:spMkLst>
            <pc:docMk/>
            <pc:sldMk cId="0" sldId="262"/>
            <ac:spMk id="8" creationId="{00000000-0000-0000-0000-000000000000}"/>
          </ac:spMkLst>
        </pc:spChg>
        <pc:spChg chg="mod">
          <ac:chgData name="Moaz abdeljalil" userId="e354eb54a9b49071" providerId="LiveId" clId="{931235F2-D4CA-4857-8D02-4B1B94790028}" dt="2024-08-17T08:32:27.575" v="32" actId="20577"/>
          <ac:spMkLst>
            <pc:docMk/>
            <pc:sldMk cId="0" sldId="262"/>
            <ac:spMk id="9" creationId="{00000000-0000-0000-0000-000000000000}"/>
          </ac:spMkLst>
        </pc:spChg>
        <pc:spChg chg="mod">
          <ac:chgData name="Moaz abdeljalil" userId="e354eb54a9b49071" providerId="LiveId" clId="{931235F2-D4CA-4857-8D02-4B1B94790028}" dt="2024-08-17T08:32:24.659" v="31" actId="20577"/>
          <ac:spMkLst>
            <pc:docMk/>
            <pc:sldMk cId="0" sldId="262"/>
            <ac:spMk id="10" creationId="{00000000-0000-0000-0000-000000000000}"/>
          </ac:spMkLst>
        </pc:spChg>
        <pc:spChg chg="mod">
          <ac:chgData name="Moaz abdeljalil" userId="e354eb54a9b49071" providerId="LiveId" clId="{931235F2-D4CA-4857-8D02-4B1B94790028}" dt="2024-08-17T08:33:05.714" v="34" actId="20577"/>
          <ac:spMkLst>
            <pc:docMk/>
            <pc:sldMk cId="0" sldId="262"/>
            <ac:spMk id="13" creationId="{00000000-0000-0000-0000-000000000000}"/>
          </ac:spMkLst>
        </pc:spChg>
        <pc:spChg chg="mod">
          <ac:chgData name="Moaz abdeljalil" userId="e354eb54a9b49071" providerId="LiveId" clId="{931235F2-D4CA-4857-8D02-4B1B94790028}" dt="2024-08-17T08:33:23.854" v="38" actId="20577"/>
          <ac:spMkLst>
            <pc:docMk/>
            <pc:sldMk cId="0" sldId="262"/>
            <ac:spMk id="14" creationId="{00000000-0000-0000-0000-000000000000}"/>
          </ac:spMkLst>
        </pc:spChg>
        <pc:spChg chg="mod">
          <ac:chgData name="Moaz abdeljalil" userId="e354eb54a9b49071" providerId="LiveId" clId="{931235F2-D4CA-4857-8D02-4B1B94790028}" dt="2024-08-17T08:33:34.843" v="39" actId="113"/>
          <ac:spMkLst>
            <pc:docMk/>
            <pc:sldMk cId="0" sldId="262"/>
            <ac:spMk id="16" creationId="{00000000-0000-0000-0000-000000000000}"/>
          </ac:spMkLst>
        </pc:spChg>
        <pc:picChg chg="del">
          <ac:chgData name="Moaz abdeljalil" userId="e354eb54a9b49071" providerId="LiveId" clId="{931235F2-D4CA-4857-8D02-4B1B94790028}" dt="2024-08-17T06:56:55.356" v="6" actId="478"/>
          <ac:picMkLst>
            <pc:docMk/>
            <pc:sldMk cId="0" sldId="262"/>
            <ac:picMk id="21" creationId="{00000000-0000-0000-0000-000000000000}"/>
          </ac:picMkLst>
        </pc:picChg>
      </pc:sldChg>
      <pc:sldChg chg="delSp modSp mod">
        <pc:chgData name="Moaz abdeljalil" userId="e354eb54a9b49071" providerId="LiveId" clId="{931235F2-D4CA-4857-8D02-4B1B94790028}" dt="2024-08-17T07:44:46.385" v="25" actId="1076"/>
        <pc:sldMkLst>
          <pc:docMk/>
          <pc:sldMk cId="0" sldId="263"/>
        </pc:sldMkLst>
        <pc:spChg chg="mod">
          <ac:chgData name="Moaz abdeljalil" userId="e354eb54a9b49071" providerId="LiveId" clId="{931235F2-D4CA-4857-8D02-4B1B94790028}" dt="2024-08-17T07:44:34.081" v="23" actId="1076"/>
          <ac:spMkLst>
            <pc:docMk/>
            <pc:sldMk cId="0" sldId="263"/>
            <ac:spMk id="3" creationId="{00000000-0000-0000-0000-000000000000}"/>
          </ac:spMkLst>
        </pc:spChg>
        <pc:spChg chg="mod">
          <ac:chgData name="Moaz abdeljalil" userId="e354eb54a9b49071" providerId="LiveId" clId="{931235F2-D4CA-4857-8D02-4B1B94790028}" dt="2024-08-17T07:44:46.385" v="25" actId="1076"/>
          <ac:spMkLst>
            <pc:docMk/>
            <pc:sldMk cId="0" sldId="263"/>
            <ac:spMk id="9" creationId="{00000000-0000-0000-0000-000000000000}"/>
          </ac:spMkLst>
        </pc:spChg>
        <pc:spChg chg="mod">
          <ac:chgData name="Moaz abdeljalil" userId="e354eb54a9b49071" providerId="LiveId" clId="{931235F2-D4CA-4857-8D02-4B1B94790028}" dt="2024-08-17T07:44:38.602" v="24" actId="1076"/>
          <ac:spMkLst>
            <pc:docMk/>
            <pc:sldMk cId="0" sldId="263"/>
            <ac:spMk id="10" creationId="{00000000-0000-0000-0000-000000000000}"/>
          </ac:spMkLst>
        </pc:spChg>
        <pc:spChg chg="mod">
          <ac:chgData name="Moaz abdeljalil" userId="e354eb54a9b49071" providerId="LiveId" clId="{931235F2-D4CA-4857-8D02-4B1B94790028}" dt="2024-08-17T07:44:10.046" v="19" actId="1076"/>
          <ac:spMkLst>
            <pc:docMk/>
            <pc:sldMk cId="0" sldId="263"/>
            <ac:spMk id="11" creationId="{00000000-0000-0000-0000-000000000000}"/>
          </ac:spMkLst>
        </pc:spChg>
        <pc:spChg chg="mod">
          <ac:chgData name="Moaz abdeljalil" userId="e354eb54a9b49071" providerId="LiveId" clId="{931235F2-D4CA-4857-8D02-4B1B94790028}" dt="2024-08-17T07:44:13.100" v="20" actId="1076"/>
          <ac:spMkLst>
            <pc:docMk/>
            <pc:sldMk cId="0" sldId="263"/>
            <ac:spMk id="12" creationId="{00000000-0000-0000-0000-000000000000}"/>
          </ac:spMkLst>
        </pc:spChg>
        <pc:picChg chg="del">
          <ac:chgData name="Moaz abdeljalil" userId="e354eb54a9b49071" providerId="LiveId" clId="{931235F2-D4CA-4857-8D02-4B1B94790028}" dt="2024-08-17T06:56:57.181" v="7" actId="478"/>
          <ac:picMkLst>
            <pc:docMk/>
            <pc:sldMk cId="0" sldId="263"/>
            <ac:picMk id="13" creationId="{00000000-0000-0000-0000-000000000000}"/>
          </ac:picMkLst>
        </pc:picChg>
      </pc:sldChg>
      <pc:sldChg chg="delSp mod">
        <pc:chgData name="Moaz abdeljalil" userId="e354eb54a9b49071" providerId="LiveId" clId="{931235F2-D4CA-4857-8D02-4B1B94790028}" dt="2024-08-17T06:56:59.392" v="8" actId="478"/>
        <pc:sldMkLst>
          <pc:docMk/>
          <pc:sldMk cId="0" sldId="264"/>
        </pc:sldMkLst>
        <pc:picChg chg="del">
          <ac:chgData name="Moaz abdeljalil" userId="e354eb54a9b49071" providerId="LiveId" clId="{931235F2-D4CA-4857-8D02-4B1B94790028}" dt="2024-08-17T06:56:59.392" v="8" actId="478"/>
          <ac:picMkLst>
            <pc:docMk/>
            <pc:sldMk cId="0" sldId="264"/>
            <ac:picMk id="15" creationId="{00000000-0000-0000-0000-000000000000}"/>
          </ac:picMkLst>
        </pc:picChg>
      </pc:sldChg>
      <pc:sldChg chg="delSp mod">
        <pc:chgData name="Moaz abdeljalil" userId="e354eb54a9b49071" providerId="LiveId" clId="{931235F2-D4CA-4857-8D02-4B1B94790028}" dt="2024-08-17T06:57:01.881" v="9" actId="478"/>
        <pc:sldMkLst>
          <pc:docMk/>
          <pc:sldMk cId="0" sldId="265"/>
        </pc:sldMkLst>
        <pc:picChg chg="del">
          <ac:chgData name="Moaz abdeljalil" userId="e354eb54a9b49071" providerId="LiveId" clId="{931235F2-D4CA-4857-8D02-4B1B94790028}" dt="2024-08-17T06:57:01.881" v="9" actId="478"/>
          <ac:picMkLst>
            <pc:docMk/>
            <pc:sldMk cId="0" sldId="265"/>
            <ac:picMk id="8" creationId="{00000000-0000-0000-0000-000000000000}"/>
          </ac:picMkLst>
        </pc:picChg>
      </pc:sldChg>
      <pc:sldChg chg="modSp add mod">
        <pc:chgData name="Moaz abdeljalil" userId="e354eb54a9b49071" providerId="LiveId" clId="{931235F2-D4CA-4857-8D02-4B1B94790028}" dt="2024-08-17T11:12:32.208" v="249" actId="1076"/>
        <pc:sldMkLst>
          <pc:docMk/>
          <pc:sldMk cId="2497586185" sldId="266"/>
        </pc:sldMkLst>
        <pc:spChg chg="mod">
          <ac:chgData name="Moaz abdeljalil" userId="e354eb54a9b49071" providerId="LiveId" clId="{931235F2-D4CA-4857-8D02-4B1B94790028}" dt="2024-08-17T11:12:32.208" v="249" actId="1076"/>
          <ac:spMkLst>
            <pc:docMk/>
            <pc:sldMk cId="2497586185" sldId="266"/>
            <ac:spMk id="15" creationId="{00000000-0000-0000-0000-000000000000}"/>
          </ac:spMkLst>
        </pc:spChg>
      </pc:sldChg>
      <pc:sldChg chg="addSp delSp modSp add mod">
        <pc:chgData name="Moaz abdeljalil" userId="e354eb54a9b49071" providerId="LiveId" clId="{931235F2-D4CA-4857-8D02-4B1B94790028}" dt="2024-08-17T11:14:09.056" v="252" actId="12"/>
        <pc:sldMkLst>
          <pc:docMk/>
          <pc:sldMk cId="1120948712" sldId="267"/>
        </pc:sldMkLst>
        <pc:spChg chg="add del mod">
          <ac:chgData name="Moaz abdeljalil" userId="e354eb54a9b49071" providerId="LiveId" clId="{931235F2-D4CA-4857-8D02-4B1B94790028}" dt="2024-08-17T11:06:56.969" v="186" actId="1076"/>
          <ac:spMkLst>
            <pc:docMk/>
            <pc:sldMk cId="1120948712" sldId="267"/>
            <ac:spMk id="3" creationId="{00000000-0000-0000-0000-000000000000}"/>
          </ac:spMkLst>
        </pc:spChg>
        <pc:spChg chg="mod">
          <ac:chgData name="Moaz abdeljalil" userId="e354eb54a9b49071" providerId="LiveId" clId="{931235F2-D4CA-4857-8D02-4B1B94790028}" dt="2024-08-17T11:14:09.056" v="252" actId="12"/>
          <ac:spMkLst>
            <pc:docMk/>
            <pc:sldMk cId="1120948712" sldId="267"/>
            <ac:spMk id="5" creationId="{00000000-0000-0000-0000-000000000000}"/>
          </ac:spMkLst>
        </pc:spChg>
        <pc:spChg chg="del mod">
          <ac:chgData name="Moaz abdeljalil" userId="e354eb54a9b49071" providerId="LiveId" clId="{931235F2-D4CA-4857-8D02-4B1B94790028}" dt="2024-08-17T11:01:38.421" v="89" actId="478"/>
          <ac:spMkLst>
            <pc:docMk/>
            <pc:sldMk cId="1120948712" sldId="267"/>
            <ac:spMk id="6" creationId="{00000000-0000-0000-0000-000000000000}"/>
          </ac:spMkLst>
        </pc:spChg>
        <pc:spChg chg="mod">
          <ac:chgData name="Moaz abdeljalil" userId="e354eb54a9b49071" providerId="LiveId" clId="{931235F2-D4CA-4857-8D02-4B1B94790028}" dt="2024-08-17T11:00:10.663" v="64" actId="20577"/>
          <ac:spMkLst>
            <pc:docMk/>
            <pc:sldMk cId="1120948712" sldId="267"/>
            <ac:spMk id="7" creationId="{00000000-0000-0000-0000-000000000000}"/>
          </ac:spMkLst>
        </pc:spChg>
        <pc:spChg chg="del">
          <ac:chgData name="Moaz abdeljalil" userId="e354eb54a9b49071" providerId="LiveId" clId="{931235F2-D4CA-4857-8D02-4B1B94790028}" dt="2024-08-17T11:01:13.854" v="82" actId="478"/>
          <ac:spMkLst>
            <pc:docMk/>
            <pc:sldMk cId="1120948712" sldId="267"/>
            <ac:spMk id="8" creationId="{00000000-0000-0000-0000-000000000000}"/>
          </ac:spMkLst>
        </pc:spChg>
        <pc:spChg chg="del">
          <ac:chgData name="Moaz abdeljalil" userId="e354eb54a9b49071" providerId="LiveId" clId="{931235F2-D4CA-4857-8D02-4B1B94790028}" dt="2024-08-17T11:01:21.090" v="83" actId="478"/>
          <ac:spMkLst>
            <pc:docMk/>
            <pc:sldMk cId="1120948712" sldId="267"/>
            <ac:spMk id="9" creationId="{00000000-0000-0000-0000-000000000000}"/>
          </ac:spMkLst>
        </pc:spChg>
        <pc:spChg chg="del">
          <ac:chgData name="Moaz abdeljalil" userId="e354eb54a9b49071" providerId="LiveId" clId="{931235F2-D4CA-4857-8D02-4B1B94790028}" dt="2024-08-17T11:01:23.734" v="84" actId="478"/>
          <ac:spMkLst>
            <pc:docMk/>
            <pc:sldMk cId="1120948712" sldId="267"/>
            <ac:spMk id="10" creationId="{00000000-0000-0000-0000-000000000000}"/>
          </ac:spMkLst>
        </pc:spChg>
        <pc:spChg chg="del">
          <ac:chgData name="Moaz abdeljalil" userId="e354eb54a9b49071" providerId="LiveId" clId="{931235F2-D4CA-4857-8D02-4B1B94790028}" dt="2024-08-17T11:02:59.737" v="101" actId="478"/>
          <ac:spMkLst>
            <pc:docMk/>
            <pc:sldMk cId="1120948712" sldId="267"/>
            <ac:spMk id="11" creationId="{00000000-0000-0000-0000-000000000000}"/>
          </ac:spMkLst>
        </pc:spChg>
        <pc:spChg chg="del">
          <ac:chgData name="Moaz abdeljalil" userId="e354eb54a9b49071" providerId="LiveId" clId="{931235F2-D4CA-4857-8D02-4B1B94790028}" dt="2024-08-17T11:03:02.384" v="102" actId="478"/>
          <ac:spMkLst>
            <pc:docMk/>
            <pc:sldMk cId="1120948712" sldId="267"/>
            <ac:spMk id="12" creationId="{00000000-0000-0000-0000-000000000000}"/>
          </ac:spMkLst>
        </pc:spChg>
        <pc:spChg chg="del">
          <ac:chgData name="Moaz abdeljalil" userId="e354eb54a9b49071" providerId="LiveId" clId="{931235F2-D4CA-4857-8D02-4B1B94790028}" dt="2024-08-17T11:03:05.141" v="103" actId="478"/>
          <ac:spMkLst>
            <pc:docMk/>
            <pc:sldMk cId="1120948712" sldId="267"/>
            <ac:spMk id="13" creationId="{00000000-0000-0000-0000-000000000000}"/>
          </ac:spMkLst>
        </pc:spChg>
        <pc:spChg chg="del">
          <ac:chgData name="Moaz abdeljalil" userId="e354eb54a9b49071" providerId="LiveId" clId="{931235F2-D4CA-4857-8D02-4B1B94790028}" dt="2024-08-17T11:03:08.642" v="104" actId="478"/>
          <ac:spMkLst>
            <pc:docMk/>
            <pc:sldMk cId="1120948712" sldId="267"/>
            <ac:spMk id="14" creationId="{00000000-0000-0000-0000-000000000000}"/>
          </ac:spMkLst>
        </pc:spChg>
        <pc:spChg chg="add del mod">
          <ac:chgData name="Moaz abdeljalil" userId="e354eb54a9b49071" providerId="LiveId" clId="{931235F2-D4CA-4857-8D02-4B1B94790028}" dt="2024-08-17T11:00:33.133" v="71" actId="478"/>
          <ac:spMkLst>
            <pc:docMk/>
            <pc:sldMk cId="1120948712" sldId="267"/>
            <ac:spMk id="17" creationId="{C386E9AE-3C88-BE5A-125C-AD240FC8D587}"/>
          </ac:spMkLst>
        </pc:spChg>
        <pc:spChg chg="add mod">
          <ac:chgData name="Moaz abdeljalil" userId="e354eb54a9b49071" providerId="LiveId" clId="{931235F2-D4CA-4857-8D02-4B1B94790028}" dt="2024-08-17T11:00:16.203" v="66"/>
          <ac:spMkLst>
            <pc:docMk/>
            <pc:sldMk cId="1120948712" sldId="267"/>
            <ac:spMk id="18" creationId="{0A11B6BA-93E1-CDE9-2291-D863265B1B12}"/>
          </ac:spMkLst>
        </pc:spChg>
        <pc:spChg chg="add del mod">
          <ac:chgData name="Moaz abdeljalil" userId="e354eb54a9b49071" providerId="LiveId" clId="{931235F2-D4CA-4857-8D02-4B1B94790028}" dt="2024-08-17T11:00:37.613" v="73" actId="478"/>
          <ac:spMkLst>
            <pc:docMk/>
            <pc:sldMk cId="1120948712" sldId="267"/>
            <ac:spMk id="19" creationId="{6EE911FC-2A73-89AB-BAB3-3782676107C7}"/>
          </ac:spMkLst>
        </pc:spChg>
        <pc:spChg chg="add mod">
          <ac:chgData name="Moaz abdeljalil" userId="e354eb54a9b49071" providerId="LiveId" clId="{931235F2-D4CA-4857-8D02-4B1B94790028}" dt="2024-08-17T11:07:12.970" v="190" actId="1076"/>
          <ac:spMkLst>
            <pc:docMk/>
            <pc:sldMk cId="1120948712" sldId="267"/>
            <ac:spMk id="20" creationId="{30E32C6D-D53B-0799-6641-3E7102E8EC74}"/>
          </ac:spMkLst>
        </pc:spChg>
        <pc:spChg chg="add mod">
          <ac:chgData name="Moaz abdeljalil" userId="e354eb54a9b49071" providerId="LiveId" clId="{931235F2-D4CA-4857-8D02-4B1B94790028}" dt="2024-08-17T11:09:24.398" v="230" actId="1076"/>
          <ac:spMkLst>
            <pc:docMk/>
            <pc:sldMk cId="1120948712" sldId="267"/>
            <ac:spMk id="21" creationId="{D2C2EF99-6504-9A6C-3C5D-0061C2EBF79C}"/>
          </ac:spMkLst>
        </pc:spChg>
        <pc:spChg chg="add mod">
          <ac:chgData name="Moaz abdeljalil" userId="e354eb54a9b49071" providerId="LiveId" clId="{931235F2-D4CA-4857-8D02-4B1B94790028}" dt="2024-08-17T11:06:49.281" v="184" actId="1076"/>
          <ac:spMkLst>
            <pc:docMk/>
            <pc:sldMk cId="1120948712" sldId="267"/>
            <ac:spMk id="22" creationId="{EFCE309D-48F7-23BA-9718-7A3AE1665F88}"/>
          </ac:spMkLst>
        </pc:spChg>
        <pc:spChg chg="add mod">
          <ac:chgData name="Moaz abdeljalil" userId="e354eb54a9b49071" providerId="LiveId" clId="{931235F2-D4CA-4857-8D02-4B1B94790028}" dt="2024-08-17T11:07:16.439" v="191" actId="1076"/>
          <ac:spMkLst>
            <pc:docMk/>
            <pc:sldMk cId="1120948712" sldId="267"/>
            <ac:spMk id="23" creationId="{75D152B0-6EDA-1676-A0DF-7A083C78D86D}"/>
          </ac:spMkLst>
        </pc:spChg>
        <pc:picChg chg="mod">
          <ac:chgData name="Moaz abdeljalil" userId="e354eb54a9b49071" providerId="LiveId" clId="{931235F2-D4CA-4857-8D02-4B1B94790028}" dt="2024-08-17T11:06:46.219" v="183" actId="1076"/>
          <ac:picMkLst>
            <pc:docMk/>
            <pc:sldMk cId="1120948712" sldId="267"/>
            <ac:picMk id="4" creationId="{00000000-0000-0000-0000-000000000000}"/>
          </ac:picMkLst>
        </pc:picChg>
        <pc:picChg chg="add mod">
          <ac:chgData name="Moaz abdeljalil" userId="e354eb54a9b49071" providerId="LiveId" clId="{931235F2-D4CA-4857-8D02-4B1B94790028}" dt="2024-08-17T11:10:02.670" v="232" actId="1076"/>
          <ac:picMkLst>
            <pc:docMk/>
            <pc:sldMk cId="1120948712" sldId="267"/>
            <ac:picMk id="16" creationId="{3B89B659-808B-526C-3C62-918203511594}"/>
          </ac:picMkLst>
        </pc:picChg>
      </pc:sldChg>
      <pc:sldChg chg="addSp delSp modSp add del mod">
        <pc:chgData name="Moaz abdeljalil" userId="e354eb54a9b49071" providerId="LiveId" clId="{931235F2-D4CA-4857-8D02-4B1B94790028}" dt="2024-08-17T07:25:14.138" v="18" actId="47"/>
        <pc:sldMkLst>
          <pc:docMk/>
          <pc:sldMk cId="3205810456" sldId="267"/>
        </pc:sldMkLst>
        <pc:graphicFrameChg chg="add del mod">
          <ac:chgData name="Moaz abdeljalil" userId="e354eb54a9b49071" providerId="LiveId" clId="{931235F2-D4CA-4857-8D02-4B1B94790028}" dt="2024-08-17T07:09:51.916" v="17" actId="478"/>
          <ac:graphicFrameMkLst>
            <pc:docMk/>
            <pc:sldMk cId="3205810456" sldId="267"/>
            <ac:graphicFrameMk id="16" creationId="{F4010F9F-A45B-9386-A04F-B8EE4A3BF145}"/>
          </ac:graphicFrameMkLst>
        </pc:graphicFrameChg>
      </pc:sldChg>
      <pc:sldChg chg="addSp modSp add del mod">
        <pc:chgData name="Moaz abdeljalil" userId="e354eb54a9b49071" providerId="LiveId" clId="{931235F2-D4CA-4857-8D02-4B1B94790028}" dt="2024-08-17T11:20:39.550" v="285" actId="2696"/>
        <pc:sldMkLst>
          <pc:docMk/>
          <pc:sldMk cId="1651301909" sldId="268"/>
        </pc:sldMkLst>
        <pc:spChg chg="mod">
          <ac:chgData name="Moaz abdeljalil" userId="e354eb54a9b49071" providerId="LiveId" clId="{931235F2-D4CA-4857-8D02-4B1B94790028}" dt="2024-08-17T11:18:55.733" v="266" actId="20577"/>
          <ac:spMkLst>
            <pc:docMk/>
            <pc:sldMk cId="1651301909" sldId="268"/>
            <ac:spMk id="3" creationId="{00000000-0000-0000-0000-000000000000}"/>
          </ac:spMkLst>
        </pc:spChg>
        <pc:spChg chg="mod">
          <ac:chgData name="Moaz abdeljalil" userId="e354eb54a9b49071" providerId="LiveId" clId="{931235F2-D4CA-4857-8D02-4B1B94790028}" dt="2024-08-17T11:19:01.004" v="272" actId="20577"/>
          <ac:spMkLst>
            <pc:docMk/>
            <pc:sldMk cId="1651301909" sldId="268"/>
            <ac:spMk id="5" creationId="{00000000-0000-0000-0000-000000000000}"/>
          </ac:spMkLst>
        </pc:spChg>
        <pc:spChg chg="mod">
          <ac:chgData name="Moaz abdeljalil" userId="e354eb54a9b49071" providerId="LiveId" clId="{931235F2-D4CA-4857-8D02-4B1B94790028}" dt="2024-08-17T11:19:06.470" v="273" actId="20577"/>
          <ac:spMkLst>
            <pc:docMk/>
            <pc:sldMk cId="1651301909" sldId="268"/>
            <ac:spMk id="6" creationId="{00000000-0000-0000-0000-000000000000}"/>
          </ac:spMkLst>
        </pc:spChg>
        <pc:spChg chg="add mod">
          <ac:chgData name="Moaz abdeljalil" userId="e354eb54a9b49071" providerId="LiveId" clId="{931235F2-D4CA-4857-8D02-4B1B94790028}" dt="2024-08-17T11:19:46.784" v="284" actId="14100"/>
          <ac:spMkLst>
            <pc:docMk/>
            <pc:sldMk cId="1651301909" sldId="268"/>
            <ac:spMk id="17" creationId="{13F45D05-8A22-72F3-58A2-C84B2F5E43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40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70958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580626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3798" y="2135624"/>
            <a:ext cx="7416403" cy="3193256"/>
          </a:xfrm>
          <a:prstGeom prst="rect">
            <a:avLst/>
          </a:prstGeom>
          <a:noFill/>
          <a:ln/>
        </p:spPr>
        <p:txBody>
          <a:bodyPr wrap="square" rtlCol="0" anchor="t"/>
          <a:lstStyle/>
          <a:p>
            <a:pPr marL="0" indent="0">
              <a:lnSpc>
                <a:spcPts val="8382"/>
              </a:lnSpc>
              <a:buNone/>
            </a:pPr>
            <a:r>
              <a:rPr lang="en-US" sz="6705" dirty="0">
                <a:solidFill>
                  <a:srgbClr val="F5F0F0"/>
                </a:solidFill>
                <a:latin typeface="Asar" pitchFamily="34" charset="0"/>
                <a:ea typeface="Asar" pitchFamily="34" charset="-122"/>
                <a:cs typeface="Asar" pitchFamily="34" charset="-120"/>
              </a:rPr>
              <a:t>Movies Recommendation System</a:t>
            </a:r>
            <a:endParaRPr lang="en-US" sz="6705" dirty="0"/>
          </a:p>
        </p:txBody>
      </p:sp>
      <p:sp>
        <p:nvSpPr>
          <p:cNvPr id="6" name="Text 2"/>
          <p:cNvSpPr/>
          <p:nvPr/>
        </p:nvSpPr>
        <p:spPr>
          <a:xfrm>
            <a:off x="863798" y="5699046"/>
            <a:ext cx="7416403" cy="394811"/>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1238"/>
            <a:ext cx="14630400" cy="8229600"/>
          </a:xfrm>
          <a:prstGeom prst="rect">
            <a:avLst/>
          </a:prstGeom>
          <a:solidFill>
            <a:srgbClr val="09151A">
              <a:alpha val="75000"/>
            </a:srgbClr>
          </a:solidFill>
          <a:ln/>
        </p:spPr>
        <p:txBody>
          <a:bodyPr/>
          <a:lstStyle/>
          <a:p>
            <a:endParaRPr lang="en-US" dirty="0">
              <a:solidFill>
                <a:schemeClr val="bg1"/>
              </a:solidFill>
            </a:endParaRPr>
          </a:p>
        </p:txBody>
      </p:sp>
      <p:pic>
        <p:nvPicPr>
          <p:cNvPr id="4" name="Image 1" descr="preencoded.png"/>
          <p:cNvPicPr>
            <a:picLocks noChangeAspect="1"/>
          </p:cNvPicPr>
          <p:nvPr/>
        </p:nvPicPr>
        <p:blipFill>
          <a:blip r:embed="rId4"/>
          <a:stretch>
            <a:fillRect/>
          </a:stretch>
        </p:blipFill>
        <p:spPr>
          <a:xfrm>
            <a:off x="0" y="-293622"/>
            <a:ext cx="14630400" cy="2348270"/>
          </a:xfrm>
          <a:prstGeom prst="rect">
            <a:avLst/>
          </a:prstGeom>
        </p:spPr>
      </p:pic>
      <p:sp>
        <p:nvSpPr>
          <p:cNvPr id="5" name="Text 1"/>
          <p:cNvSpPr/>
          <p:nvPr/>
        </p:nvSpPr>
        <p:spPr>
          <a:xfrm>
            <a:off x="1207353" y="2894128"/>
            <a:ext cx="4696539" cy="587097"/>
          </a:xfrm>
          <a:prstGeom prst="rect">
            <a:avLst/>
          </a:prstGeom>
          <a:noFill/>
          <a:ln/>
        </p:spPr>
        <p:txBody>
          <a:bodyPr wrap="none" rtlCol="0" anchor="t"/>
          <a:lstStyle/>
          <a:p>
            <a:pPr marL="457200" indent="-457200">
              <a:lnSpc>
                <a:spcPts val="4623"/>
              </a:lnSpc>
              <a:buFont typeface="Arial" panose="020B0604020202020204" pitchFamily="34" charset="0"/>
              <a:buChar char="•"/>
            </a:pPr>
            <a:r>
              <a:rPr lang="en-US" sz="3000" b="1" dirty="0">
                <a:solidFill>
                  <a:schemeClr val="bg1"/>
                </a:solidFill>
              </a:rPr>
              <a:t>A = U⋅</a:t>
            </a:r>
            <a:r>
              <a:rPr lang="el-GR" sz="3000" b="1" dirty="0">
                <a:solidFill>
                  <a:schemeClr val="bg1"/>
                </a:solidFill>
              </a:rPr>
              <a:t>Σ⋅</a:t>
            </a:r>
            <a:r>
              <a:rPr lang="en-US" sz="3000" b="1" dirty="0">
                <a:solidFill>
                  <a:schemeClr val="bg1"/>
                </a:solidFill>
              </a:rPr>
              <a:t>V.T</a:t>
            </a:r>
            <a:endParaRPr lang="en-US" sz="3000" b="1" dirty="0">
              <a:solidFill>
                <a:schemeClr val="bg1"/>
              </a:solidFill>
              <a:latin typeface="Asar" pitchFamily="34" charset="0"/>
              <a:ea typeface="Asar" pitchFamily="34" charset="-122"/>
              <a:cs typeface="Asar" pitchFamily="34" charset="-120"/>
            </a:endParaRPr>
          </a:p>
        </p:txBody>
      </p:sp>
      <p:sp>
        <p:nvSpPr>
          <p:cNvPr id="7" name="Text 3"/>
          <p:cNvSpPr/>
          <p:nvPr/>
        </p:nvSpPr>
        <p:spPr>
          <a:xfrm>
            <a:off x="1969175" y="4246602"/>
            <a:ext cx="10992564" cy="300514"/>
          </a:xfrm>
          <a:prstGeom prst="rect">
            <a:avLst/>
          </a:prstGeom>
          <a:noFill/>
          <a:ln/>
        </p:spPr>
        <p:txBody>
          <a:bodyPr wrap="none" rtlCol="0" anchor="t"/>
          <a:lstStyle/>
          <a:p>
            <a:pPr marL="342900" indent="-342900" algn="l">
              <a:lnSpc>
                <a:spcPts val="2367"/>
              </a:lnSpc>
              <a:buSzPct val="100000"/>
              <a:buChar char="•"/>
            </a:pPr>
            <a:endParaRPr lang="en-US" sz="1479" dirty="0"/>
          </a:p>
        </p:txBody>
      </p:sp>
      <p:pic>
        <p:nvPicPr>
          <p:cNvPr id="16" name="Picture 15">
            <a:extLst>
              <a:ext uri="{FF2B5EF4-FFF2-40B4-BE49-F238E27FC236}">
                <a16:creationId xmlns:a16="http://schemas.microsoft.com/office/drawing/2014/main" id="{3B89B659-808B-526C-3C62-918203511594}"/>
              </a:ext>
            </a:extLst>
          </p:cNvPr>
          <p:cNvPicPr>
            <a:picLocks noChangeAspect="1"/>
          </p:cNvPicPr>
          <p:nvPr/>
        </p:nvPicPr>
        <p:blipFill>
          <a:blip r:embed="rId5"/>
          <a:stretch>
            <a:fillRect/>
          </a:stretch>
        </p:blipFill>
        <p:spPr>
          <a:xfrm>
            <a:off x="6872613" y="1496054"/>
            <a:ext cx="7623457" cy="1840436"/>
          </a:xfrm>
          <a:prstGeom prst="rect">
            <a:avLst/>
          </a:prstGeom>
          <a:ln>
            <a:noFill/>
          </a:ln>
          <a:effectLst>
            <a:outerShdw blurRad="292100" dist="139700" dir="2700000" algn="tl" rotWithShape="0">
              <a:srgbClr val="333333">
                <a:alpha val="65000"/>
              </a:srgbClr>
            </a:outerShdw>
          </a:effectLst>
        </p:spPr>
      </p:pic>
      <p:sp>
        <p:nvSpPr>
          <p:cNvPr id="20" name="Rectangle 4">
            <a:extLst>
              <a:ext uri="{FF2B5EF4-FFF2-40B4-BE49-F238E27FC236}">
                <a16:creationId xmlns:a16="http://schemas.microsoft.com/office/drawing/2014/main" id="{30E32C6D-D53B-0799-6641-3E7102E8EC74}"/>
              </a:ext>
            </a:extLst>
          </p:cNvPr>
          <p:cNvSpPr>
            <a:spLocks noChangeArrowheads="1"/>
          </p:cNvSpPr>
          <p:nvPr/>
        </p:nvSpPr>
        <p:spPr bwMode="auto">
          <a:xfrm>
            <a:off x="1668661" y="3483301"/>
            <a:ext cx="1218063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U</a:t>
            </a:r>
            <a:r>
              <a:rPr kumimoji="0" lang="en-US" altLang="en-US" sz="1800" b="0" i="0" u="none" strike="noStrike" cap="none" normalizeH="0" baseline="0" dirty="0">
                <a:ln>
                  <a:noFill/>
                </a:ln>
                <a:solidFill>
                  <a:schemeClr val="bg1"/>
                </a:solidFill>
                <a:effectLst/>
                <a:latin typeface="Arial" panose="020B0604020202020204" pitchFamily="34" charset="0"/>
              </a:rPr>
              <a:t>: The user matrix, where each row corresponds to a user, and each column corresponds to a latent feature.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Σ</a:t>
            </a:r>
            <a:r>
              <a:rPr kumimoji="0" lang="en-US" altLang="en-US" sz="1800" b="0" i="0" u="none" strike="noStrike" cap="none" normalizeH="0" baseline="0" dirty="0">
                <a:ln>
                  <a:noFill/>
                </a:ln>
                <a:solidFill>
                  <a:schemeClr val="bg1"/>
                </a:solidFill>
                <a:effectLst/>
                <a:latin typeface="Arial" panose="020B0604020202020204" pitchFamily="34" charset="0"/>
              </a:rPr>
              <a:t>: A diagonal matrix containing singular values, which represent the importance or strength of each latent feature.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V.T</a:t>
            </a:r>
            <a:r>
              <a:rPr kumimoji="0" lang="en-US" altLang="en-US" sz="1800" b="0" i="0" u="none" strike="noStrike" cap="none" normalizeH="0" baseline="0" dirty="0">
                <a:ln>
                  <a:noFill/>
                </a:ln>
                <a:solidFill>
                  <a:schemeClr val="bg1"/>
                </a:solidFill>
                <a:effectLst/>
                <a:latin typeface="Arial" panose="020B0604020202020204" pitchFamily="34" charset="0"/>
              </a:rPr>
              <a:t>: The transpose of the item matrix, where each column corresponds to an item, and each row corresponds to a latent feature. </a:t>
            </a:r>
          </a:p>
        </p:txBody>
      </p:sp>
      <p:sp>
        <p:nvSpPr>
          <p:cNvPr id="21" name="TextBox 20">
            <a:extLst>
              <a:ext uri="{FF2B5EF4-FFF2-40B4-BE49-F238E27FC236}">
                <a16:creationId xmlns:a16="http://schemas.microsoft.com/office/drawing/2014/main" id="{D2C2EF99-6504-9A6C-3C5D-0061C2EBF79C}"/>
              </a:ext>
            </a:extLst>
          </p:cNvPr>
          <p:cNvSpPr txBox="1"/>
          <p:nvPr/>
        </p:nvSpPr>
        <p:spPr>
          <a:xfrm>
            <a:off x="1525454" y="5235697"/>
            <a:ext cx="13249912" cy="2585323"/>
          </a:xfrm>
          <a:prstGeom prst="rect">
            <a:avLst/>
          </a:prstGeom>
          <a:noFill/>
        </p:spPr>
        <p:txBody>
          <a:bodyPr wrap="square" rtlCol="0">
            <a:spAutoFit/>
          </a:bodyPr>
          <a:lstStyle/>
          <a:p>
            <a:pPr>
              <a:buFont typeface="+mj-lt"/>
              <a:buAutoNum type="arabicPeriod"/>
            </a:pPr>
            <a:r>
              <a:rPr lang="en-US" b="1" dirty="0">
                <a:solidFill>
                  <a:schemeClr val="bg1"/>
                </a:solidFill>
              </a:rPr>
              <a:t>Decomposing the Matrix</a:t>
            </a:r>
            <a:r>
              <a:rPr lang="en-US" dirty="0">
                <a:solidFill>
                  <a:schemeClr val="bg1"/>
                </a:solidFill>
              </a:rPr>
              <a:t>: The SVD algorithm decomposes the user-item matrix into U, Σ, and V.T.</a:t>
            </a:r>
          </a:p>
          <a:p>
            <a:pPr>
              <a:buFont typeface="+mj-lt"/>
              <a:buAutoNum type="arabicPeriod"/>
            </a:pPr>
            <a:r>
              <a:rPr lang="en-US" b="1" dirty="0">
                <a:solidFill>
                  <a:schemeClr val="bg1"/>
                </a:solidFill>
              </a:rPr>
              <a:t>Latent Feature Representation</a:t>
            </a:r>
            <a:r>
              <a:rPr lang="en-US" dirty="0">
                <a:solidFill>
                  <a:schemeClr val="bg1"/>
                </a:solidFill>
              </a:rPr>
              <a:t>:</a:t>
            </a:r>
          </a:p>
          <a:p>
            <a:pPr marL="742950" lvl="1" indent="-285750">
              <a:buFont typeface="+mj-lt"/>
              <a:buAutoNum type="arabicPeriod"/>
            </a:pPr>
            <a:r>
              <a:rPr lang="en-US" dirty="0">
                <a:solidFill>
                  <a:schemeClr val="bg1"/>
                </a:solidFill>
              </a:rPr>
              <a:t>Each user is represented as a vector in a latent feature space (from matrix U).</a:t>
            </a:r>
          </a:p>
          <a:p>
            <a:pPr marL="742950" lvl="1" indent="-285750">
              <a:buFont typeface="+mj-lt"/>
              <a:buAutoNum type="arabicPeriod"/>
            </a:pPr>
            <a:r>
              <a:rPr lang="en-US" dirty="0">
                <a:solidFill>
                  <a:schemeClr val="bg1"/>
                </a:solidFill>
              </a:rPr>
              <a:t>Each item (movie) is represented as a vector in the same latent feature space (from matrix V.T).</a:t>
            </a:r>
          </a:p>
          <a:p>
            <a:pPr marL="742950" lvl="1" indent="-285750">
              <a:buFont typeface="+mj-lt"/>
              <a:buAutoNum type="arabicPeriod"/>
            </a:pPr>
            <a:r>
              <a:rPr lang="en-US" dirty="0">
                <a:solidFill>
                  <a:schemeClr val="bg1"/>
                </a:solidFill>
              </a:rPr>
              <a:t>The singular values in Σ scale these latent features according to their importance.</a:t>
            </a:r>
            <a:endParaRPr lang="en-US" b="1" dirty="0">
              <a:solidFill>
                <a:schemeClr val="bg1"/>
              </a:solidFill>
            </a:endParaRPr>
          </a:p>
          <a:p>
            <a:pPr marL="342900" indent="-342900">
              <a:buFont typeface="+mj-lt"/>
              <a:buAutoNum type="arabicPeriod"/>
            </a:pPr>
            <a:r>
              <a:rPr lang="en-US" b="1" dirty="0">
                <a:solidFill>
                  <a:schemeClr val="bg1"/>
                </a:solidFill>
              </a:rPr>
              <a:t>Predicting Missing Values :</a:t>
            </a:r>
          </a:p>
          <a:p>
            <a:pPr marL="800100" lvl="1" indent="-342900">
              <a:buFont typeface="+mj-lt"/>
              <a:buAutoNum type="arabicPeriod"/>
            </a:pPr>
            <a:r>
              <a:rPr lang="en-US" b="1" dirty="0">
                <a:solidFill>
                  <a:schemeClr val="bg1"/>
                </a:solidFill>
              </a:rPr>
              <a:t> </a:t>
            </a:r>
            <a:r>
              <a:rPr lang="en-US" dirty="0">
                <a:solidFill>
                  <a:schemeClr val="bg1"/>
                </a:solidFill>
              </a:rPr>
              <a:t>To predict the rating a user might give to an unrated movie, you take the dot product of the user's latent feature vector (from 𝑈) and the movie's latent feature vector (from 𝑉.𝑇 ), scaled by the singular values in Σ.</a:t>
            </a:r>
          </a:p>
          <a:p>
            <a:pPr marL="800100" lvl="1" indent="-342900">
              <a:buFont typeface="+mj-lt"/>
              <a:buAutoNum type="arabicPeriod"/>
            </a:pPr>
            <a:r>
              <a:rPr lang="en-US" dirty="0">
                <a:solidFill>
                  <a:schemeClr val="bg1"/>
                </a:solidFill>
              </a:rPr>
              <a:t>This prediction represents the "reconstructed" rating the user would give to the movie.</a:t>
            </a:r>
          </a:p>
        </p:txBody>
      </p:sp>
      <p:sp>
        <p:nvSpPr>
          <p:cNvPr id="22" name="TextBox 21">
            <a:extLst>
              <a:ext uri="{FF2B5EF4-FFF2-40B4-BE49-F238E27FC236}">
                <a16:creationId xmlns:a16="http://schemas.microsoft.com/office/drawing/2014/main" id="{EFCE309D-48F7-23BA-9718-7A3AE1665F88}"/>
              </a:ext>
            </a:extLst>
          </p:cNvPr>
          <p:cNvSpPr txBox="1"/>
          <p:nvPr/>
        </p:nvSpPr>
        <p:spPr>
          <a:xfrm>
            <a:off x="1207353" y="2348270"/>
            <a:ext cx="3091151" cy="707886"/>
          </a:xfrm>
          <a:prstGeom prst="rect">
            <a:avLst/>
          </a:prstGeom>
          <a:noFill/>
        </p:spPr>
        <p:txBody>
          <a:bodyPr wrap="square" rtlCol="0">
            <a:spAutoFit/>
          </a:bodyPr>
          <a:lstStyle/>
          <a:p>
            <a:r>
              <a:rPr lang="en-US" sz="4000" b="1" dirty="0">
                <a:solidFill>
                  <a:schemeClr val="bg1"/>
                </a:solidFill>
                <a:latin typeface="Asar" pitchFamily="34" charset="0"/>
                <a:ea typeface="Asar" pitchFamily="34" charset="-122"/>
                <a:cs typeface="Asar" pitchFamily="34" charset="-120"/>
              </a:rPr>
              <a:t>SVD</a:t>
            </a:r>
            <a:endParaRPr lang="en-US" sz="4000" b="1" dirty="0"/>
          </a:p>
        </p:txBody>
      </p:sp>
      <p:sp>
        <p:nvSpPr>
          <p:cNvPr id="23" name="TextBox 22">
            <a:extLst>
              <a:ext uri="{FF2B5EF4-FFF2-40B4-BE49-F238E27FC236}">
                <a16:creationId xmlns:a16="http://schemas.microsoft.com/office/drawing/2014/main" id="{75D152B0-6EDA-1676-A0DF-7A083C78D86D}"/>
              </a:ext>
            </a:extLst>
          </p:cNvPr>
          <p:cNvSpPr txBox="1"/>
          <p:nvPr/>
        </p:nvSpPr>
        <p:spPr>
          <a:xfrm>
            <a:off x="1207353" y="4660461"/>
            <a:ext cx="5408341" cy="553998"/>
          </a:xfrm>
          <a:prstGeom prst="rect">
            <a:avLst/>
          </a:prstGeom>
          <a:noFill/>
        </p:spPr>
        <p:txBody>
          <a:bodyPr wrap="square" rtlCol="0">
            <a:spAutoFit/>
          </a:bodyPr>
          <a:lstStyle/>
          <a:p>
            <a:pPr marL="285750" indent="-285750">
              <a:buFont typeface="Arial" panose="020B0604020202020204" pitchFamily="34" charset="0"/>
              <a:buChar char="•"/>
            </a:pPr>
            <a:r>
              <a:rPr lang="en-US" sz="3000" b="1" dirty="0">
                <a:solidFill>
                  <a:schemeClr val="bg1"/>
                </a:solidFill>
              </a:rPr>
              <a:t>How SVD Works in Practice</a:t>
            </a:r>
          </a:p>
        </p:txBody>
      </p:sp>
    </p:spTree>
    <p:extLst>
      <p:ext uri="{BB962C8B-B14F-4D97-AF65-F5344CB8AC3E}">
        <p14:creationId xmlns:p14="http://schemas.microsoft.com/office/powerpoint/2010/main" val="1120948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198" y="2220754"/>
            <a:ext cx="6170771" cy="771287"/>
          </a:xfrm>
          <a:prstGeom prst="rect">
            <a:avLst/>
          </a:prstGeom>
          <a:noFill/>
          <a:ln/>
        </p:spPr>
        <p:txBody>
          <a:bodyPr wrap="none" rtlCol="0" anchor="t"/>
          <a:lstStyle/>
          <a:p>
            <a:pPr marL="0" indent="0">
              <a:lnSpc>
                <a:spcPts val="6074"/>
              </a:lnSpc>
              <a:buNone/>
            </a:pPr>
            <a:r>
              <a:rPr lang="en-US" sz="4859" dirty="0">
                <a:solidFill>
                  <a:srgbClr val="F5F0F0"/>
                </a:solidFill>
                <a:latin typeface="Asar" pitchFamily="34" charset="0"/>
                <a:ea typeface="Asar" pitchFamily="34" charset="-122"/>
                <a:cs typeface="Asar" pitchFamily="34" charset="-120"/>
              </a:rPr>
              <a:t>Conclusion</a:t>
            </a:r>
            <a:endParaRPr lang="en-US" sz="4859" dirty="0"/>
          </a:p>
        </p:txBody>
      </p:sp>
      <p:sp>
        <p:nvSpPr>
          <p:cNvPr id="6" name="Text 2"/>
          <p:cNvSpPr/>
          <p:nvPr/>
        </p:nvSpPr>
        <p:spPr>
          <a:xfrm>
            <a:off x="6350198" y="3362206"/>
            <a:ext cx="7416403" cy="394811"/>
          </a:xfrm>
          <a:prstGeom prst="rect">
            <a:avLst/>
          </a:prstGeom>
          <a:noFill/>
          <a:ln/>
        </p:spPr>
        <p:txBody>
          <a:bodyPr wrap="none" rtlCol="0" anchor="t"/>
          <a:lstStyle/>
          <a:p>
            <a:pPr marL="0" indent="0">
              <a:lnSpc>
                <a:spcPts val="3110"/>
              </a:lnSpc>
              <a:buNone/>
            </a:pPr>
            <a:r>
              <a:rPr lang="en-US" sz="1944" b="1" dirty="0">
                <a:solidFill>
                  <a:srgbClr val="E2E6E9"/>
                </a:solidFill>
                <a:latin typeface="Asar" pitchFamily="34" charset="0"/>
                <a:ea typeface="Asar" pitchFamily="34" charset="-122"/>
                <a:cs typeface="Asar" pitchFamily="34" charset="-120"/>
              </a:rPr>
              <a:t>Summary:</a:t>
            </a:r>
            <a:endParaRPr lang="en-US" sz="1944" dirty="0"/>
          </a:p>
        </p:txBody>
      </p:sp>
      <p:sp>
        <p:nvSpPr>
          <p:cNvPr id="7" name="Text 3"/>
          <p:cNvSpPr/>
          <p:nvPr/>
        </p:nvSpPr>
        <p:spPr>
          <a:xfrm>
            <a:off x="6745010" y="4034671"/>
            <a:ext cx="7021592" cy="1974056"/>
          </a:xfrm>
          <a:prstGeom prst="rect">
            <a:avLst/>
          </a:prstGeom>
          <a:noFill/>
          <a:ln/>
        </p:spPr>
        <p:txBody>
          <a:bodyPr wrap="square" rtlCol="0" anchor="t"/>
          <a:lstStyle/>
          <a:p>
            <a:pPr marL="342900" indent="-342900" algn="l">
              <a:lnSpc>
                <a:spcPts val="3110"/>
              </a:lnSpc>
              <a:buSzPct val="100000"/>
              <a:buChar char="•"/>
            </a:pPr>
            <a:r>
              <a:rPr lang="en-US" sz="1944" b="1" dirty="0">
                <a:solidFill>
                  <a:srgbClr val="E2E6E9"/>
                </a:solidFill>
                <a:latin typeface="Asar" pitchFamily="34" charset="0"/>
                <a:ea typeface="Asar" pitchFamily="34" charset="-122"/>
                <a:cs typeface="Asar" pitchFamily="34" charset="-120"/>
              </a:rPr>
              <a:t>Project Recap:</a:t>
            </a:r>
            <a:r>
              <a:rPr lang="en-US" sz="1944" dirty="0">
                <a:solidFill>
                  <a:srgbClr val="E2E6E9"/>
                </a:solidFill>
                <a:latin typeface="Asar" pitchFamily="34" charset="0"/>
                <a:ea typeface="Asar" pitchFamily="34" charset="-122"/>
                <a:cs typeface="Asar" pitchFamily="34" charset="-120"/>
              </a:rPr>
              <a:t> This project involved developing a movie recommendation system using pandas, numpy, and cosine similarity. The system successfully recommends movies by identifying similarities in content, providing users with personalized suggestions.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3798" y="2763560"/>
            <a:ext cx="7416403" cy="1542574"/>
          </a:xfrm>
          <a:prstGeom prst="rect">
            <a:avLst/>
          </a:prstGeom>
          <a:noFill/>
          <a:ln/>
        </p:spPr>
        <p:txBody>
          <a:bodyPr wrap="square" rtlCol="0" anchor="t"/>
          <a:lstStyle/>
          <a:p>
            <a:pPr marL="0" indent="0">
              <a:lnSpc>
                <a:spcPts val="6074"/>
              </a:lnSpc>
              <a:buNone/>
            </a:pPr>
            <a:r>
              <a:rPr lang="en-US" sz="4859" dirty="0">
                <a:solidFill>
                  <a:srgbClr val="F5F0F0"/>
                </a:solidFill>
                <a:latin typeface="Asar" pitchFamily="34" charset="0"/>
                <a:ea typeface="Asar" pitchFamily="34" charset="-122"/>
                <a:cs typeface="Asar" pitchFamily="34" charset="-120"/>
              </a:rPr>
              <a:t>Introduction to Recommendation Systems</a:t>
            </a:r>
            <a:endParaRPr lang="en-US" sz="4859" dirty="0"/>
          </a:p>
        </p:txBody>
      </p:sp>
      <p:sp>
        <p:nvSpPr>
          <p:cNvPr id="6" name="Text 2"/>
          <p:cNvSpPr/>
          <p:nvPr/>
        </p:nvSpPr>
        <p:spPr>
          <a:xfrm>
            <a:off x="863798" y="4676299"/>
            <a:ext cx="7416403" cy="789622"/>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Why recommendation systems are crucial in today's digital landscape (e.g., personalized content delivery, enhancing user experience).</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sp>
        <p:nvSpPr>
          <p:cNvPr id="4" name="Text 1"/>
          <p:cNvSpPr/>
          <p:nvPr/>
        </p:nvSpPr>
        <p:spPr>
          <a:xfrm>
            <a:off x="863798" y="1881426"/>
            <a:ext cx="6170771" cy="771287"/>
          </a:xfrm>
          <a:prstGeom prst="rect">
            <a:avLst/>
          </a:prstGeom>
          <a:noFill/>
          <a:ln/>
        </p:spPr>
        <p:txBody>
          <a:bodyPr wrap="none" rtlCol="0" anchor="t"/>
          <a:lstStyle/>
          <a:p>
            <a:pPr marL="0" indent="0">
              <a:lnSpc>
                <a:spcPts val="6074"/>
              </a:lnSpc>
              <a:buNone/>
            </a:pPr>
            <a:r>
              <a:rPr lang="en-US" sz="4859" dirty="0">
                <a:solidFill>
                  <a:srgbClr val="F5F0F0"/>
                </a:solidFill>
                <a:latin typeface="Asar" pitchFamily="34" charset="0"/>
                <a:ea typeface="Asar" pitchFamily="34" charset="-122"/>
                <a:cs typeface="Asar" pitchFamily="34" charset="-120"/>
              </a:rPr>
              <a:t>Problem Statement</a:t>
            </a:r>
            <a:endParaRPr lang="en-US" sz="4859" dirty="0"/>
          </a:p>
        </p:txBody>
      </p:sp>
      <p:sp>
        <p:nvSpPr>
          <p:cNvPr id="5" name="Text 2"/>
          <p:cNvSpPr/>
          <p:nvPr/>
        </p:nvSpPr>
        <p:spPr>
          <a:xfrm>
            <a:off x="863798" y="3146346"/>
            <a:ext cx="12902803" cy="394811"/>
          </a:xfrm>
          <a:prstGeom prst="rect">
            <a:avLst/>
          </a:prstGeom>
          <a:noFill/>
          <a:ln/>
        </p:spPr>
        <p:txBody>
          <a:bodyPr wrap="none" rtlCol="0" anchor="t"/>
          <a:lstStyle/>
          <a:p>
            <a:pPr marL="0" indent="0">
              <a:lnSpc>
                <a:spcPts val="3110"/>
              </a:lnSpc>
              <a:buNone/>
            </a:pPr>
            <a:r>
              <a:rPr lang="en-US" sz="1944" b="1" dirty="0">
                <a:solidFill>
                  <a:srgbClr val="E2E6E9"/>
                </a:solidFill>
                <a:latin typeface="Asar" pitchFamily="34" charset="0"/>
                <a:ea typeface="Asar" pitchFamily="34" charset="-122"/>
                <a:cs typeface="Asar" pitchFamily="34" charset="-120"/>
              </a:rPr>
              <a:t>Challenge:</a:t>
            </a:r>
            <a:endParaRPr lang="en-US" sz="1944" dirty="0"/>
          </a:p>
        </p:txBody>
      </p:sp>
      <p:sp>
        <p:nvSpPr>
          <p:cNvPr id="6" name="Text 3"/>
          <p:cNvSpPr/>
          <p:nvPr/>
        </p:nvSpPr>
        <p:spPr>
          <a:xfrm>
            <a:off x="1258610" y="3818811"/>
            <a:ext cx="12507992" cy="789622"/>
          </a:xfrm>
          <a:prstGeom prst="rect">
            <a:avLst/>
          </a:prstGeom>
          <a:noFill/>
          <a:ln/>
        </p:spPr>
        <p:txBody>
          <a:bodyPr wrap="square" rtlCol="0" anchor="t"/>
          <a:lstStyle/>
          <a:p>
            <a:pPr marL="342900" indent="-342900" algn="l">
              <a:lnSpc>
                <a:spcPts val="3110"/>
              </a:lnSpc>
              <a:buSzPct val="100000"/>
              <a:buChar char="•"/>
            </a:pPr>
            <a:r>
              <a:rPr lang="en-US" sz="1944" dirty="0">
                <a:solidFill>
                  <a:srgbClr val="E2E6E9"/>
                </a:solidFill>
                <a:latin typeface="Asar" pitchFamily="34" charset="0"/>
                <a:ea typeface="Asar" pitchFamily="34" charset="-122"/>
                <a:cs typeface="Asar" pitchFamily="34" charset="-120"/>
              </a:rPr>
              <a:t>In an era where content consumption is at an all-time high, users are often overwhelmed with choices. This abundance makes it difficult for users to find movies that align with their personal tastes.</a:t>
            </a:r>
            <a:endParaRPr lang="en-US" sz="1944" dirty="0"/>
          </a:p>
        </p:txBody>
      </p:sp>
      <p:sp>
        <p:nvSpPr>
          <p:cNvPr id="7" name="Text 4"/>
          <p:cNvSpPr/>
          <p:nvPr/>
        </p:nvSpPr>
        <p:spPr>
          <a:xfrm>
            <a:off x="863798" y="4886087"/>
            <a:ext cx="12902803" cy="394811"/>
          </a:xfrm>
          <a:prstGeom prst="rect">
            <a:avLst/>
          </a:prstGeom>
          <a:noFill/>
          <a:ln/>
        </p:spPr>
        <p:txBody>
          <a:bodyPr wrap="none" rtlCol="0" anchor="t"/>
          <a:lstStyle/>
          <a:p>
            <a:pPr marL="0" indent="0">
              <a:lnSpc>
                <a:spcPts val="3110"/>
              </a:lnSpc>
              <a:buNone/>
            </a:pPr>
            <a:r>
              <a:rPr lang="en-US" sz="1944" b="1" dirty="0">
                <a:solidFill>
                  <a:srgbClr val="E2E6E9"/>
                </a:solidFill>
                <a:latin typeface="Asar" pitchFamily="34" charset="0"/>
                <a:ea typeface="Asar" pitchFamily="34" charset="-122"/>
                <a:cs typeface="Asar" pitchFamily="34" charset="-120"/>
              </a:rPr>
              <a:t>Objective:</a:t>
            </a:r>
            <a:endParaRPr lang="en-US" sz="1944" dirty="0"/>
          </a:p>
        </p:txBody>
      </p:sp>
      <p:sp>
        <p:nvSpPr>
          <p:cNvPr id="8" name="Text 5"/>
          <p:cNvSpPr/>
          <p:nvPr/>
        </p:nvSpPr>
        <p:spPr>
          <a:xfrm>
            <a:off x="1258610" y="5558552"/>
            <a:ext cx="12507992" cy="789622"/>
          </a:xfrm>
          <a:prstGeom prst="rect">
            <a:avLst/>
          </a:prstGeom>
          <a:noFill/>
          <a:ln/>
        </p:spPr>
        <p:txBody>
          <a:bodyPr wrap="square" rtlCol="0" anchor="t"/>
          <a:lstStyle/>
          <a:p>
            <a:pPr marL="342900" indent="-342900" algn="l">
              <a:lnSpc>
                <a:spcPts val="3110"/>
              </a:lnSpc>
              <a:buSzPct val="100000"/>
              <a:buChar char="•"/>
            </a:pPr>
            <a:r>
              <a:rPr lang="en-US" sz="1944" dirty="0">
                <a:solidFill>
                  <a:srgbClr val="E2E6E9"/>
                </a:solidFill>
                <a:latin typeface="Asar" pitchFamily="34" charset="0"/>
                <a:ea typeface="Asar" pitchFamily="34" charset="-122"/>
                <a:cs typeface="Asar" pitchFamily="34" charset="-120"/>
              </a:rPr>
              <a:t>Develop a recommendation system that can suggest movies to users based on their viewing history and preferences. The goal is to provide a personalized list of movie recommendations that are likely to match the user's interests.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160865"/>
          </a:xfrm>
          <a:prstGeom prst="rect">
            <a:avLst/>
          </a:prstGeom>
        </p:spPr>
      </p:pic>
      <p:sp>
        <p:nvSpPr>
          <p:cNvPr id="5" name="Text 1"/>
          <p:cNvSpPr/>
          <p:nvPr/>
        </p:nvSpPr>
        <p:spPr>
          <a:xfrm>
            <a:off x="2119074" y="2636996"/>
            <a:ext cx="4321850" cy="540187"/>
          </a:xfrm>
          <a:prstGeom prst="rect">
            <a:avLst/>
          </a:prstGeom>
          <a:noFill/>
          <a:ln/>
        </p:spPr>
        <p:txBody>
          <a:bodyPr wrap="none" rtlCol="0" anchor="t"/>
          <a:lstStyle/>
          <a:p>
            <a:pPr marL="0" indent="0">
              <a:lnSpc>
                <a:spcPts val="4254"/>
              </a:lnSpc>
              <a:buNone/>
            </a:pPr>
            <a:r>
              <a:rPr lang="en-US" sz="3403" dirty="0">
                <a:solidFill>
                  <a:srgbClr val="F5F0F0"/>
                </a:solidFill>
                <a:latin typeface="Asar" pitchFamily="34" charset="0"/>
                <a:ea typeface="Asar" pitchFamily="34" charset="-122"/>
                <a:cs typeface="Asar" pitchFamily="34" charset="-120"/>
              </a:rPr>
              <a:t>Dataset</a:t>
            </a:r>
            <a:endParaRPr lang="en-US" sz="3403" dirty="0"/>
          </a:p>
        </p:txBody>
      </p:sp>
      <p:sp>
        <p:nvSpPr>
          <p:cNvPr id="6" name="Text 2"/>
          <p:cNvSpPr/>
          <p:nvPr/>
        </p:nvSpPr>
        <p:spPr>
          <a:xfrm>
            <a:off x="2119074" y="3436382"/>
            <a:ext cx="10392251" cy="276582"/>
          </a:xfrm>
          <a:prstGeom prst="rect">
            <a:avLst/>
          </a:prstGeom>
          <a:noFill/>
          <a:ln/>
        </p:spPr>
        <p:txBody>
          <a:bodyPr wrap="none" rtlCol="0" anchor="t"/>
          <a:lstStyle/>
          <a:p>
            <a:pPr marL="0" indent="0">
              <a:lnSpc>
                <a:spcPts val="2178"/>
              </a:lnSpc>
              <a:buNone/>
            </a:pPr>
            <a:r>
              <a:rPr lang="en-US" sz="1361" b="1" dirty="0">
                <a:solidFill>
                  <a:srgbClr val="E2E6E9"/>
                </a:solidFill>
                <a:latin typeface="Asar" pitchFamily="34" charset="0"/>
                <a:ea typeface="Asar" pitchFamily="34" charset="-122"/>
                <a:cs typeface="Asar" pitchFamily="34" charset="-120"/>
              </a:rPr>
              <a:t>Data Source:</a:t>
            </a:r>
            <a:endParaRPr lang="en-US" sz="1361" dirty="0"/>
          </a:p>
        </p:txBody>
      </p:sp>
      <p:sp>
        <p:nvSpPr>
          <p:cNvPr id="7" name="Text 3"/>
          <p:cNvSpPr/>
          <p:nvPr/>
        </p:nvSpPr>
        <p:spPr>
          <a:xfrm>
            <a:off x="2395538" y="3907393"/>
            <a:ext cx="10115788" cy="276582"/>
          </a:xfrm>
          <a:prstGeom prst="rect">
            <a:avLst/>
          </a:prstGeom>
          <a:noFill/>
          <a:ln/>
        </p:spPr>
        <p:txBody>
          <a:bodyPr wrap="none" rtlCol="0" anchor="t"/>
          <a:lstStyle/>
          <a:p>
            <a:pPr marL="342900" indent="-342900" algn="l">
              <a:lnSpc>
                <a:spcPts val="2178"/>
              </a:lnSpc>
              <a:buSzPct val="100000"/>
              <a:buChar char="•"/>
            </a:pPr>
            <a:r>
              <a:rPr lang="en-US" sz="1361" dirty="0">
                <a:solidFill>
                  <a:srgbClr val="E2E6E9"/>
                </a:solidFill>
                <a:latin typeface="Asar" pitchFamily="34" charset="0"/>
                <a:ea typeface="Asar" pitchFamily="34" charset="-122"/>
                <a:cs typeface="Asar" pitchFamily="34" charset="-120"/>
              </a:rPr>
              <a:t>The dataset was sourced from [mention the source, e.g., a public movie database or a dataset provided for the project].</a:t>
            </a:r>
            <a:endParaRPr lang="en-US" sz="1361" dirty="0"/>
          </a:p>
        </p:txBody>
      </p:sp>
      <p:sp>
        <p:nvSpPr>
          <p:cNvPr id="8" name="Text 4"/>
          <p:cNvSpPr/>
          <p:nvPr/>
        </p:nvSpPr>
        <p:spPr>
          <a:xfrm>
            <a:off x="2119074" y="4378404"/>
            <a:ext cx="10392251" cy="276582"/>
          </a:xfrm>
          <a:prstGeom prst="rect">
            <a:avLst/>
          </a:prstGeom>
          <a:noFill/>
          <a:ln/>
        </p:spPr>
        <p:txBody>
          <a:bodyPr wrap="none" rtlCol="0" anchor="t"/>
          <a:lstStyle/>
          <a:p>
            <a:pPr marL="0" indent="0">
              <a:lnSpc>
                <a:spcPts val="2178"/>
              </a:lnSpc>
              <a:buNone/>
            </a:pPr>
            <a:r>
              <a:rPr lang="en-US" sz="1361" b="1" dirty="0">
                <a:solidFill>
                  <a:srgbClr val="E2E6E9"/>
                </a:solidFill>
                <a:latin typeface="Asar" pitchFamily="34" charset="0"/>
                <a:ea typeface="Asar" pitchFamily="34" charset="-122"/>
                <a:cs typeface="Asar" pitchFamily="34" charset="-120"/>
              </a:rPr>
              <a:t>Key Features:</a:t>
            </a:r>
            <a:endParaRPr lang="en-US" sz="1361" dirty="0"/>
          </a:p>
        </p:txBody>
      </p:sp>
      <p:sp>
        <p:nvSpPr>
          <p:cNvPr id="9" name="Text 5"/>
          <p:cNvSpPr/>
          <p:nvPr/>
        </p:nvSpPr>
        <p:spPr>
          <a:xfrm>
            <a:off x="2395538" y="4849416"/>
            <a:ext cx="10115788" cy="276582"/>
          </a:xfrm>
          <a:prstGeom prst="rect">
            <a:avLst/>
          </a:prstGeom>
          <a:noFill/>
          <a:ln/>
        </p:spPr>
        <p:txBody>
          <a:bodyPr wrap="none" rtlCol="0" anchor="t"/>
          <a:lstStyle/>
          <a:p>
            <a:pPr marL="342900" indent="-342900" algn="l">
              <a:lnSpc>
                <a:spcPts val="2178"/>
              </a:lnSpc>
              <a:buSzPct val="100000"/>
              <a:buChar char="•"/>
            </a:pPr>
            <a:r>
              <a:rPr lang="en-US" sz="1361" b="1" dirty="0">
                <a:solidFill>
                  <a:srgbClr val="E2E6E9"/>
                </a:solidFill>
                <a:latin typeface="Asar" pitchFamily="34" charset="0"/>
                <a:ea typeface="Asar" pitchFamily="34" charset="-122"/>
                <a:cs typeface="Asar" pitchFamily="34" charset="-120"/>
              </a:rPr>
              <a:t>Movie Titles:</a:t>
            </a:r>
            <a:r>
              <a:rPr lang="en-US" sz="1361" dirty="0">
                <a:solidFill>
                  <a:srgbClr val="E2E6E9"/>
                </a:solidFill>
                <a:latin typeface="Asar" pitchFamily="34" charset="0"/>
                <a:ea typeface="Asar" pitchFamily="34" charset="-122"/>
                <a:cs typeface="Asar" pitchFamily="34" charset="-120"/>
              </a:rPr>
              <a:t> Unique identifiers for each movie.</a:t>
            </a:r>
            <a:endParaRPr lang="en-US" sz="1361" dirty="0"/>
          </a:p>
        </p:txBody>
      </p:sp>
      <p:sp>
        <p:nvSpPr>
          <p:cNvPr id="10" name="Text 6"/>
          <p:cNvSpPr/>
          <p:nvPr/>
        </p:nvSpPr>
        <p:spPr>
          <a:xfrm>
            <a:off x="2395538" y="5186482"/>
            <a:ext cx="10115788" cy="276582"/>
          </a:xfrm>
          <a:prstGeom prst="rect">
            <a:avLst/>
          </a:prstGeom>
          <a:noFill/>
          <a:ln/>
        </p:spPr>
        <p:txBody>
          <a:bodyPr wrap="none" rtlCol="0" anchor="t"/>
          <a:lstStyle/>
          <a:p>
            <a:pPr marL="342900" indent="-342900" algn="l">
              <a:lnSpc>
                <a:spcPts val="2178"/>
              </a:lnSpc>
              <a:buSzPct val="100000"/>
              <a:buChar char="•"/>
            </a:pPr>
            <a:r>
              <a:rPr lang="en-US" sz="1361" b="1" dirty="0">
                <a:solidFill>
                  <a:srgbClr val="E2E6E9"/>
                </a:solidFill>
                <a:latin typeface="Asar" pitchFamily="34" charset="0"/>
                <a:ea typeface="Asar" pitchFamily="34" charset="-122"/>
                <a:cs typeface="Asar" pitchFamily="34" charset="-120"/>
              </a:rPr>
              <a:t>Genres:</a:t>
            </a:r>
            <a:r>
              <a:rPr lang="en-US" sz="1361" dirty="0">
                <a:solidFill>
                  <a:srgbClr val="E2E6E9"/>
                </a:solidFill>
                <a:latin typeface="Asar" pitchFamily="34" charset="0"/>
                <a:ea typeface="Asar" pitchFamily="34" charset="-122"/>
                <a:cs typeface="Asar" pitchFamily="34" charset="-120"/>
              </a:rPr>
              <a:t> Categories that describe the movie’s content (e.g., Action, Comedy, Drama).</a:t>
            </a:r>
            <a:endParaRPr lang="en-US" sz="1361" dirty="0"/>
          </a:p>
        </p:txBody>
      </p:sp>
      <p:sp>
        <p:nvSpPr>
          <p:cNvPr id="11" name="Text 7"/>
          <p:cNvSpPr/>
          <p:nvPr/>
        </p:nvSpPr>
        <p:spPr>
          <a:xfrm>
            <a:off x="2395538" y="5523548"/>
            <a:ext cx="10115788" cy="276582"/>
          </a:xfrm>
          <a:prstGeom prst="rect">
            <a:avLst/>
          </a:prstGeom>
          <a:noFill/>
          <a:ln/>
        </p:spPr>
        <p:txBody>
          <a:bodyPr wrap="none" rtlCol="0" anchor="t"/>
          <a:lstStyle/>
          <a:p>
            <a:pPr marL="342900" indent="-342900" algn="l">
              <a:lnSpc>
                <a:spcPts val="2178"/>
              </a:lnSpc>
              <a:buSzPct val="100000"/>
              <a:buChar char="•"/>
            </a:pPr>
            <a:r>
              <a:rPr lang="en-US" sz="1361" b="1" dirty="0">
                <a:solidFill>
                  <a:srgbClr val="E2E6E9"/>
                </a:solidFill>
                <a:latin typeface="Asar" pitchFamily="34" charset="0"/>
                <a:ea typeface="Asar" pitchFamily="34" charset="-122"/>
                <a:cs typeface="Asar" pitchFamily="34" charset="-120"/>
              </a:rPr>
              <a:t>User Ratings:</a:t>
            </a:r>
            <a:r>
              <a:rPr lang="en-US" sz="1361" dirty="0">
                <a:solidFill>
                  <a:srgbClr val="E2E6E9"/>
                </a:solidFill>
                <a:latin typeface="Asar" pitchFamily="34" charset="0"/>
                <a:ea typeface="Asar" pitchFamily="34" charset="-122"/>
                <a:cs typeface="Asar" pitchFamily="34" charset="-120"/>
              </a:rPr>
              <a:t> Numerical ratings given by users (if applicable).</a:t>
            </a:r>
            <a:endParaRPr lang="en-US" sz="1361" dirty="0"/>
          </a:p>
        </p:txBody>
      </p:sp>
      <p:sp>
        <p:nvSpPr>
          <p:cNvPr id="12" name="Text 8"/>
          <p:cNvSpPr/>
          <p:nvPr/>
        </p:nvSpPr>
        <p:spPr>
          <a:xfrm>
            <a:off x="2395538" y="5860613"/>
            <a:ext cx="10115788" cy="276582"/>
          </a:xfrm>
          <a:prstGeom prst="rect">
            <a:avLst/>
          </a:prstGeom>
          <a:noFill/>
          <a:ln/>
        </p:spPr>
        <p:txBody>
          <a:bodyPr wrap="none" rtlCol="0" anchor="t"/>
          <a:lstStyle/>
          <a:p>
            <a:pPr marL="342900" indent="-342900" algn="l">
              <a:lnSpc>
                <a:spcPts val="2178"/>
              </a:lnSpc>
              <a:buSzPct val="100000"/>
              <a:buChar char="•"/>
            </a:pPr>
            <a:r>
              <a:rPr lang="en-US" sz="1361" b="1" dirty="0">
                <a:solidFill>
                  <a:srgbClr val="E2E6E9"/>
                </a:solidFill>
                <a:latin typeface="Asar" pitchFamily="34" charset="0"/>
                <a:ea typeface="Asar" pitchFamily="34" charset="-122"/>
                <a:cs typeface="Asar" pitchFamily="34" charset="-120"/>
              </a:rPr>
              <a:t>Metadata:</a:t>
            </a:r>
            <a:r>
              <a:rPr lang="en-US" sz="1361" dirty="0">
                <a:solidFill>
                  <a:srgbClr val="E2E6E9"/>
                </a:solidFill>
                <a:latin typeface="Asar" pitchFamily="34" charset="0"/>
                <a:ea typeface="Asar" pitchFamily="34" charset="-122"/>
                <a:cs typeface="Asar" pitchFamily="34" charset="-120"/>
              </a:rPr>
              <a:t> Additional information such as directors, actors, or release year (if used).</a:t>
            </a:r>
            <a:endParaRPr lang="en-US" sz="1361" dirty="0"/>
          </a:p>
        </p:txBody>
      </p:sp>
      <p:sp>
        <p:nvSpPr>
          <p:cNvPr id="13" name="Text 9"/>
          <p:cNvSpPr/>
          <p:nvPr/>
        </p:nvSpPr>
        <p:spPr>
          <a:xfrm>
            <a:off x="2119074" y="6331625"/>
            <a:ext cx="10392251" cy="276582"/>
          </a:xfrm>
          <a:prstGeom prst="rect">
            <a:avLst/>
          </a:prstGeom>
          <a:noFill/>
          <a:ln/>
        </p:spPr>
        <p:txBody>
          <a:bodyPr wrap="none" rtlCol="0" anchor="t"/>
          <a:lstStyle/>
          <a:p>
            <a:pPr marL="0" indent="0">
              <a:lnSpc>
                <a:spcPts val="2178"/>
              </a:lnSpc>
              <a:buNone/>
            </a:pPr>
            <a:r>
              <a:rPr lang="en-US" sz="1361" b="1" dirty="0">
                <a:solidFill>
                  <a:srgbClr val="E2E6E9"/>
                </a:solidFill>
                <a:latin typeface="Asar" pitchFamily="34" charset="0"/>
                <a:ea typeface="Asar" pitchFamily="34" charset="-122"/>
                <a:cs typeface="Asar" pitchFamily="34" charset="-120"/>
              </a:rPr>
              <a:t>Data Preprocessing:</a:t>
            </a:r>
            <a:endParaRPr lang="en-US" sz="1361" dirty="0"/>
          </a:p>
        </p:txBody>
      </p:sp>
      <p:sp>
        <p:nvSpPr>
          <p:cNvPr id="14" name="Text 10"/>
          <p:cNvSpPr/>
          <p:nvPr/>
        </p:nvSpPr>
        <p:spPr>
          <a:xfrm>
            <a:off x="2395538" y="6802636"/>
            <a:ext cx="10115788" cy="276582"/>
          </a:xfrm>
          <a:prstGeom prst="rect">
            <a:avLst/>
          </a:prstGeom>
          <a:noFill/>
          <a:ln/>
        </p:spPr>
        <p:txBody>
          <a:bodyPr wrap="none" rtlCol="0" anchor="t"/>
          <a:lstStyle/>
          <a:p>
            <a:pPr marL="342900" indent="-342900" algn="l">
              <a:lnSpc>
                <a:spcPts val="2178"/>
              </a:lnSpc>
              <a:buSzPct val="100000"/>
              <a:buChar char="•"/>
            </a:pPr>
            <a:r>
              <a:rPr lang="en-US" sz="1361" b="1" dirty="0">
                <a:solidFill>
                  <a:srgbClr val="E2E6E9"/>
                </a:solidFill>
                <a:latin typeface="Asar" pitchFamily="34" charset="0"/>
                <a:ea typeface="Asar" pitchFamily="34" charset="-122"/>
                <a:cs typeface="Asar" pitchFamily="34" charset="-120"/>
              </a:rPr>
              <a:t>Cleaning:</a:t>
            </a:r>
            <a:r>
              <a:rPr lang="en-US" sz="1361" dirty="0">
                <a:solidFill>
                  <a:srgbClr val="E2E6E9"/>
                </a:solidFill>
                <a:latin typeface="Asar" pitchFamily="34" charset="0"/>
                <a:ea typeface="Asar" pitchFamily="34" charset="-122"/>
                <a:cs typeface="Asar" pitchFamily="34" charset="-120"/>
              </a:rPr>
              <a:t> Removed duplicates and handled missing values to ensure data quality.</a:t>
            </a:r>
            <a:endParaRPr lang="en-US" sz="1361" dirty="0"/>
          </a:p>
        </p:txBody>
      </p:sp>
      <p:sp>
        <p:nvSpPr>
          <p:cNvPr id="15" name="Text 11"/>
          <p:cNvSpPr/>
          <p:nvPr/>
        </p:nvSpPr>
        <p:spPr>
          <a:xfrm>
            <a:off x="2395538" y="7139702"/>
            <a:ext cx="10115788" cy="276582"/>
          </a:xfrm>
          <a:prstGeom prst="rect">
            <a:avLst/>
          </a:prstGeom>
          <a:noFill/>
          <a:ln/>
        </p:spPr>
        <p:txBody>
          <a:bodyPr wrap="none" rtlCol="0" anchor="t"/>
          <a:lstStyle/>
          <a:p>
            <a:pPr marL="342900" indent="-342900" algn="l">
              <a:lnSpc>
                <a:spcPts val="2178"/>
              </a:lnSpc>
              <a:buSzPct val="100000"/>
              <a:buChar char="•"/>
            </a:pPr>
            <a:r>
              <a:rPr lang="en-US" sz="1361" b="1" dirty="0">
                <a:solidFill>
                  <a:srgbClr val="E2E6E9"/>
                </a:solidFill>
                <a:latin typeface="Asar" pitchFamily="34" charset="0"/>
                <a:ea typeface="Asar" pitchFamily="34" charset="-122"/>
                <a:cs typeface="Asar" pitchFamily="34" charset="-120"/>
              </a:rPr>
              <a:t>Normalization:</a:t>
            </a:r>
            <a:r>
              <a:rPr lang="en-US" sz="1361" dirty="0">
                <a:solidFill>
                  <a:srgbClr val="E2E6E9"/>
                </a:solidFill>
                <a:latin typeface="Asar" pitchFamily="34" charset="0"/>
                <a:ea typeface="Asar" pitchFamily="34" charset="-122"/>
                <a:cs typeface="Asar" pitchFamily="34" charset="-120"/>
              </a:rPr>
              <a:t> Standardized data formats for consistent processing.</a:t>
            </a:r>
            <a:endParaRPr lang="en-US" sz="1361" dirty="0"/>
          </a:p>
        </p:txBody>
      </p:sp>
      <p:sp>
        <p:nvSpPr>
          <p:cNvPr id="16" name="Text 12"/>
          <p:cNvSpPr/>
          <p:nvPr/>
        </p:nvSpPr>
        <p:spPr>
          <a:xfrm>
            <a:off x="2395538" y="7476768"/>
            <a:ext cx="10115788" cy="276582"/>
          </a:xfrm>
          <a:prstGeom prst="rect">
            <a:avLst/>
          </a:prstGeom>
          <a:noFill/>
          <a:ln/>
        </p:spPr>
        <p:txBody>
          <a:bodyPr wrap="none" rtlCol="0" anchor="t"/>
          <a:lstStyle/>
          <a:p>
            <a:pPr marL="342900" indent="-342900" algn="l">
              <a:lnSpc>
                <a:spcPts val="2178"/>
              </a:lnSpc>
              <a:buSzPct val="100000"/>
              <a:buChar char="•"/>
            </a:pPr>
            <a:r>
              <a:rPr lang="en-US" sz="1361" b="1" dirty="0">
                <a:solidFill>
                  <a:srgbClr val="E2E6E9"/>
                </a:solidFill>
                <a:latin typeface="Asar" pitchFamily="34" charset="0"/>
                <a:ea typeface="Asar" pitchFamily="34" charset="-122"/>
                <a:cs typeface="Asar" pitchFamily="34" charset="-120"/>
              </a:rPr>
              <a:t>Feature Selection:</a:t>
            </a:r>
            <a:r>
              <a:rPr lang="en-US" sz="1361" dirty="0">
                <a:solidFill>
                  <a:srgbClr val="E2E6E9"/>
                </a:solidFill>
                <a:latin typeface="Asar" pitchFamily="34" charset="0"/>
                <a:ea typeface="Asar" pitchFamily="34" charset="-122"/>
                <a:cs typeface="Asar" pitchFamily="34" charset="-120"/>
              </a:rPr>
              <a:t> Selected relevant features that directly impact movie similarity calculations.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718" y="1036201"/>
            <a:ext cx="4319468" cy="539948"/>
          </a:xfrm>
          <a:prstGeom prst="rect">
            <a:avLst/>
          </a:prstGeom>
          <a:noFill/>
          <a:ln/>
        </p:spPr>
        <p:txBody>
          <a:bodyPr wrap="none" rtlCol="0" anchor="t"/>
          <a:lstStyle/>
          <a:p>
            <a:pPr marL="0" indent="0">
              <a:lnSpc>
                <a:spcPts val="4252"/>
              </a:lnSpc>
              <a:buNone/>
            </a:pPr>
            <a:r>
              <a:rPr lang="en-US" sz="3401" dirty="0">
                <a:solidFill>
                  <a:srgbClr val="F5F0F0"/>
                </a:solidFill>
                <a:latin typeface="Asar" pitchFamily="34" charset="0"/>
                <a:ea typeface="Asar" pitchFamily="34" charset="-122"/>
                <a:cs typeface="Asar" pitchFamily="34" charset="-120"/>
              </a:rPr>
              <a:t>Approach</a:t>
            </a:r>
            <a:endParaRPr lang="en-US" sz="3401" dirty="0"/>
          </a:p>
        </p:txBody>
      </p:sp>
      <p:sp>
        <p:nvSpPr>
          <p:cNvPr id="6" name="Text 2"/>
          <p:cNvSpPr/>
          <p:nvPr/>
        </p:nvSpPr>
        <p:spPr>
          <a:xfrm>
            <a:off x="604718" y="1835229"/>
            <a:ext cx="7934563" cy="276344"/>
          </a:xfrm>
          <a:prstGeom prst="rect">
            <a:avLst/>
          </a:prstGeom>
          <a:noFill/>
          <a:ln/>
        </p:spPr>
        <p:txBody>
          <a:bodyPr wrap="none" rtlCol="0" anchor="t"/>
          <a:lstStyle/>
          <a:p>
            <a:pPr marL="0" indent="0">
              <a:lnSpc>
                <a:spcPts val="2177"/>
              </a:lnSpc>
              <a:buNone/>
            </a:pPr>
            <a:r>
              <a:rPr lang="en-US" sz="1360" b="1" dirty="0">
                <a:solidFill>
                  <a:srgbClr val="E2E6E9"/>
                </a:solidFill>
                <a:latin typeface="Asar" pitchFamily="34" charset="0"/>
                <a:ea typeface="Asar" pitchFamily="34" charset="-122"/>
                <a:cs typeface="Asar" pitchFamily="34" charset="-120"/>
              </a:rPr>
              <a:t>Algorithm Choice:</a:t>
            </a:r>
            <a:endParaRPr lang="en-US" sz="1360" dirty="0"/>
          </a:p>
        </p:txBody>
      </p:sp>
      <p:sp>
        <p:nvSpPr>
          <p:cNvPr id="7" name="Text 3"/>
          <p:cNvSpPr/>
          <p:nvPr/>
        </p:nvSpPr>
        <p:spPr>
          <a:xfrm>
            <a:off x="881063" y="2305883"/>
            <a:ext cx="7658219" cy="552688"/>
          </a:xfrm>
          <a:prstGeom prst="rect">
            <a:avLst/>
          </a:prstGeom>
          <a:noFill/>
          <a:ln/>
        </p:spPr>
        <p:txBody>
          <a:bodyPr wrap="squar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Cosine Similarity:</a:t>
            </a:r>
            <a:r>
              <a:rPr lang="en-US" sz="1360" dirty="0">
                <a:solidFill>
                  <a:srgbClr val="E2E6E9"/>
                </a:solidFill>
                <a:latin typeface="Asar" pitchFamily="34" charset="0"/>
                <a:ea typeface="Asar" pitchFamily="34" charset="-122"/>
                <a:cs typeface="Asar" pitchFamily="34" charset="-120"/>
              </a:rPr>
              <a:t> Selected as the primary method to measure similarity between movies. This approach is ideal for identifying items that are similar in terms of attributes like genres or user ratings.</a:t>
            </a:r>
            <a:endParaRPr lang="en-US" sz="1360" dirty="0"/>
          </a:p>
        </p:txBody>
      </p:sp>
      <p:sp>
        <p:nvSpPr>
          <p:cNvPr id="8" name="Text 4"/>
          <p:cNvSpPr/>
          <p:nvPr/>
        </p:nvSpPr>
        <p:spPr>
          <a:xfrm>
            <a:off x="604718" y="3052882"/>
            <a:ext cx="7934563" cy="276344"/>
          </a:xfrm>
          <a:prstGeom prst="rect">
            <a:avLst/>
          </a:prstGeom>
          <a:noFill/>
          <a:ln/>
        </p:spPr>
        <p:txBody>
          <a:bodyPr wrap="none" rtlCol="0" anchor="t"/>
          <a:lstStyle/>
          <a:p>
            <a:pPr marL="0" indent="0">
              <a:lnSpc>
                <a:spcPts val="2177"/>
              </a:lnSpc>
              <a:buNone/>
            </a:pPr>
            <a:r>
              <a:rPr lang="en-US" sz="1360" b="1" dirty="0">
                <a:solidFill>
                  <a:srgbClr val="E2E6E9"/>
                </a:solidFill>
                <a:latin typeface="Asar" pitchFamily="34" charset="0"/>
                <a:ea typeface="Asar" pitchFamily="34" charset="-122"/>
                <a:cs typeface="Asar" pitchFamily="34" charset="-120"/>
              </a:rPr>
              <a:t>Why Cosine Similarity?</a:t>
            </a:r>
            <a:endParaRPr lang="en-US" sz="1360" dirty="0"/>
          </a:p>
        </p:txBody>
      </p:sp>
      <p:sp>
        <p:nvSpPr>
          <p:cNvPr id="9" name="Text 5"/>
          <p:cNvSpPr/>
          <p:nvPr/>
        </p:nvSpPr>
        <p:spPr>
          <a:xfrm>
            <a:off x="881063" y="3523536"/>
            <a:ext cx="7658219" cy="552688"/>
          </a:xfrm>
          <a:prstGeom prst="rect">
            <a:avLst/>
          </a:prstGeom>
          <a:noFill/>
          <a:ln/>
        </p:spPr>
        <p:txBody>
          <a:bodyPr wrap="squar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Vector Representation:</a:t>
            </a:r>
            <a:r>
              <a:rPr lang="en-US" sz="1360" dirty="0">
                <a:solidFill>
                  <a:srgbClr val="E2E6E9"/>
                </a:solidFill>
                <a:latin typeface="Asar" pitchFamily="34" charset="0"/>
                <a:ea typeface="Asar" pitchFamily="34" charset="-122"/>
                <a:cs typeface="Asar" pitchFamily="34" charset="-120"/>
              </a:rPr>
              <a:t> Movies are represented as vectors in a multi-dimensional space where each dimension corresponds to a feature (e.g., genre).</a:t>
            </a:r>
            <a:endParaRPr lang="en-US" sz="1360" dirty="0"/>
          </a:p>
        </p:txBody>
      </p:sp>
      <p:sp>
        <p:nvSpPr>
          <p:cNvPr id="10" name="Text 6"/>
          <p:cNvSpPr/>
          <p:nvPr/>
        </p:nvSpPr>
        <p:spPr>
          <a:xfrm>
            <a:off x="881063" y="4136588"/>
            <a:ext cx="7658219" cy="552688"/>
          </a:xfrm>
          <a:prstGeom prst="rect">
            <a:avLst/>
          </a:prstGeom>
          <a:noFill/>
          <a:ln/>
        </p:spPr>
        <p:txBody>
          <a:bodyPr wrap="squar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Angle Measurement:</a:t>
            </a:r>
            <a:r>
              <a:rPr lang="en-US" sz="1360" dirty="0">
                <a:solidFill>
                  <a:srgbClr val="E2E6E9"/>
                </a:solidFill>
                <a:latin typeface="Asar" pitchFamily="34" charset="0"/>
                <a:ea typeface="Asar" pitchFamily="34" charset="-122"/>
                <a:cs typeface="Asar" pitchFamily="34" charset="-120"/>
              </a:rPr>
              <a:t> Cosine similarity calculates the cosine of the angle between two vectors. A smaller angle (closer to 1) indicates higher similarity.</a:t>
            </a:r>
            <a:endParaRPr lang="en-US" sz="1360" dirty="0"/>
          </a:p>
        </p:txBody>
      </p:sp>
      <p:sp>
        <p:nvSpPr>
          <p:cNvPr id="11" name="Text 7"/>
          <p:cNvSpPr/>
          <p:nvPr/>
        </p:nvSpPr>
        <p:spPr>
          <a:xfrm>
            <a:off x="881063" y="4749641"/>
            <a:ext cx="7658219" cy="552688"/>
          </a:xfrm>
          <a:prstGeom prst="rect">
            <a:avLst/>
          </a:prstGeom>
          <a:noFill/>
          <a:ln/>
        </p:spPr>
        <p:txBody>
          <a:bodyPr wrap="squar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Feature Independence:</a:t>
            </a:r>
            <a:r>
              <a:rPr lang="en-US" sz="1360" dirty="0">
                <a:solidFill>
                  <a:srgbClr val="E2E6E9"/>
                </a:solidFill>
                <a:latin typeface="Asar" pitchFamily="34" charset="0"/>
                <a:ea typeface="Asar" pitchFamily="34" charset="-122"/>
                <a:cs typeface="Asar" pitchFamily="34" charset="-120"/>
              </a:rPr>
              <a:t> The magnitude of the vectors (e.g., number of ratings) doesn’t affect the similarity, making cosine similarity robust for comparing movies with varying levels of popularity.</a:t>
            </a:r>
            <a:endParaRPr lang="en-US" sz="1360" dirty="0"/>
          </a:p>
        </p:txBody>
      </p:sp>
      <p:sp>
        <p:nvSpPr>
          <p:cNvPr id="12" name="Text 8"/>
          <p:cNvSpPr/>
          <p:nvPr/>
        </p:nvSpPr>
        <p:spPr>
          <a:xfrm>
            <a:off x="604718" y="5496639"/>
            <a:ext cx="7934563" cy="276344"/>
          </a:xfrm>
          <a:prstGeom prst="rect">
            <a:avLst/>
          </a:prstGeom>
          <a:noFill/>
          <a:ln/>
        </p:spPr>
        <p:txBody>
          <a:bodyPr wrap="none" rtlCol="0" anchor="t"/>
          <a:lstStyle/>
          <a:p>
            <a:pPr marL="0" indent="0">
              <a:lnSpc>
                <a:spcPts val="2177"/>
              </a:lnSpc>
              <a:buNone/>
            </a:pPr>
            <a:r>
              <a:rPr lang="en-US" sz="1360" b="1" dirty="0">
                <a:solidFill>
                  <a:srgbClr val="E2E6E9"/>
                </a:solidFill>
                <a:latin typeface="Asar" pitchFamily="34" charset="0"/>
                <a:ea typeface="Asar" pitchFamily="34" charset="-122"/>
                <a:cs typeface="Asar" pitchFamily="34" charset="-120"/>
              </a:rPr>
              <a:t>Process:</a:t>
            </a:r>
            <a:endParaRPr lang="en-US" sz="1360" dirty="0"/>
          </a:p>
        </p:txBody>
      </p:sp>
      <p:sp>
        <p:nvSpPr>
          <p:cNvPr id="13" name="Text 9"/>
          <p:cNvSpPr/>
          <p:nvPr/>
        </p:nvSpPr>
        <p:spPr>
          <a:xfrm>
            <a:off x="881063" y="5967293"/>
            <a:ext cx="7658219" cy="276344"/>
          </a:xfrm>
          <a:prstGeom prst="rect">
            <a:avLst/>
          </a:prstGeom>
          <a:noFill/>
          <a:ln/>
        </p:spPr>
        <p:txBody>
          <a:bodyPr wrap="none" rtlCol="0" anchor="t"/>
          <a:lstStyle/>
          <a:p>
            <a:pPr marL="342900" indent="-342900" algn="l">
              <a:lnSpc>
                <a:spcPts val="2177"/>
              </a:lnSpc>
              <a:buSzPct val="100000"/>
              <a:buFont typeface="+mj-lt"/>
              <a:buAutoNum type="arabicPeriod"/>
            </a:pPr>
            <a:r>
              <a:rPr lang="en-US" sz="1360" b="1" dirty="0">
                <a:solidFill>
                  <a:srgbClr val="E2E6E9"/>
                </a:solidFill>
                <a:latin typeface="Asar" pitchFamily="34" charset="0"/>
                <a:ea typeface="Asar" pitchFamily="34" charset="-122"/>
                <a:cs typeface="Asar" pitchFamily="34" charset="-120"/>
              </a:rPr>
              <a:t>Data Preparation:</a:t>
            </a:r>
            <a:r>
              <a:rPr lang="en-US" sz="1360" dirty="0">
                <a:solidFill>
                  <a:srgbClr val="E2E6E9"/>
                </a:solidFill>
                <a:latin typeface="Asar" pitchFamily="34" charset="0"/>
                <a:ea typeface="Asar" pitchFamily="34" charset="-122"/>
                <a:cs typeface="Asar" pitchFamily="34" charset="-120"/>
              </a:rPr>
              <a:t> Convert movie features into vector form.</a:t>
            </a:r>
            <a:endParaRPr lang="en-US" sz="1360" dirty="0"/>
          </a:p>
        </p:txBody>
      </p:sp>
      <p:sp>
        <p:nvSpPr>
          <p:cNvPr id="14" name="Text 10"/>
          <p:cNvSpPr/>
          <p:nvPr/>
        </p:nvSpPr>
        <p:spPr>
          <a:xfrm>
            <a:off x="881063" y="6304002"/>
            <a:ext cx="7658219" cy="552688"/>
          </a:xfrm>
          <a:prstGeom prst="rect">
            <a:avLst/>
          </a:prstGeom>
          <a:noFill/>
          <a:ln/>
        </p:spPr>
        <p:txBody>
          <a:bodyPr wrap="square" rtlCol="0" anchor="t"/>
          <a:lstStyle/>
          <a:p>
            <a:pPr marL="342900" indent="-342900" algn="l">
              <a:lnSpc>
                <a:spcPts val="2177"/>
              </a:lnSpc>
              <a:buSzPct val="100000"/>
              <a:buFont typeface="+mj-lt"/>
              <a:buAutoNum type="arabicPeriod" startAt="2"/>
            </a:pPr>
            <a:r>
              <a:rPr lang="en-US" sz="1360" b="1" dirty="0">
                <a:solidFill>
                  <a:srgbClr val="E2E6E9"/>
                </a:solidFill>
                <a:latin typeface="Asar" pitchFamily="34" charset="0"/>
                <a:ea typeface="Asar" pitchFamily="34" charset="-122"/>
                <a:cs typeface="Asar" pitchFamily="34" charset="-120"/>
              </a:rPr>
              <a:t>Similarity Calculation:</a:t>
            </a:r>
            <a:r>
              <a:rPr lang="en-US" sz="1360" dirty="0">
                <a:solidFill>
                  <a:srgbClr val="E2E6E9"/>
                </a:solidFill>
                <a:latin typeface="Asar" pitchFamily="34" charset="0"/>
                <a:ea typeface="Asar" pitchFamily="34" charset="-122"/>
                <a:cs typeface="Asar" pitchFamily="34" charset="-120"/>
              </a:rPr>
              <a:t> Compute the cosine similarity between the target movie and all other movies in the dataset.</a:t>
            </a:r>
            <a:endParaRPr lang="en-US" sz="1360" dirty="0"/>
          </a:p>
        </p:txBody>
      </p:sp>
      <p:sp>
        <p:nvSpPr>
          <p:cNvPr id="15" name="Text 11"/>
          <p:cNvSpPr/>
          <p:nvPr/>
        </p:nvSpPr>
        <p:spPr>
          <a:xfrm>
            <a:off x="881063" y="6917055"/>
            <a:ext cx="7658219" cy="276344"/>
          </a:xfrm>
          <a:prstGeom prst="rect">
            <a:avLst/>
          </a:prstGeom>
          <a:noFill/>
          <a:ln/>
        </p:spPr>
        <p:txBody>
          <a:bodyPr wrap="none" rtlCol="0" anchor="t"/>
          <a:lstStyle/>
          <a:p>
            <a:pPr marL="342900" indent="-342900" algn="l">
              <a:lnSpc>
                <a:spcPts val="2177"/>
              </a:lnSpc>
              <a:buSzPct val="100000"/>
              <a:buFont typeface="+mj-lt"/>
              <a:buAutoNum type="arabicPeriod" startAt="3"/>
            </a:pPr>
            <a:r>
              <a:rPr lang="en-US" sz="1360" b="1" dirty="0">
                <a:solidFill>
                  <a:srgbClr val="E2E6E9"/>
                </a:solidFill>
                <a:latin typeface="Asar" pitchFamily="34" charset="0"/>
                <a:ea typeface="Asar" pitchFamily="34" charset="-122"/>
                <a:cs typeface="Asar" pitchFamily="34" charset="-120"/>
              </a:rPr>
              <a:t>Recommendation:</a:t>
            </a:r>
            <a:r>
              <a:rPr lang="en-US" sz="1360" dirty="0">
                <a:solidFill>
                  <a:srgbClr val="E2E6E9"/>
                </a:solidFill>
                <a:latin typeface="Asar" pitchFamily="34" charset="0"/>
                <a:ea typeface="Asar" pitchFamily="34" charset="-122"/>
                <a:cs typeface="Asar" pitchFamily="34" charset="-120"/>
              </a:rPr>
              <a:t> Rank movies based on their similarity scores and recommend the top N movies.</a:t>
            </a:r>
            <a:endParaRPr lang="en-US" sz="136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718" y="699492"/>
            <a:ext cx="4319468" cy="539948"/>
          </a:xfrm>
          <a:prstGeom prst="rect">
            <a:avLst/>
          </a:prstGeom>
          <a:noFill/>
          <a:ln/>
        </p:spPr>
        <p:txBody>
          <a:bodyPr wrap="none" rtlCol="0" anchor="t"/>
          <a:lstStyle/>
          <a:p>
            <a:pPr marL="0" indent="0">
              <a:lnSpc>
                <a:spcPts val="4252"/>
              </a:lnSpc>
              <a:buNone/>
            </a:pPr>
            <a:r>
              <a:rPr lang="en-US" sz="3401" dirty="0">
                <a:solidFill>
                  <a:srgbClr val="F5F0F0"/>
                </a:solidFill>
                <a:latin typeface="Asar" pitchFamily="34" charset="0"/>
                <a:ea typeface="Asar" pitchFamily="34" charset="-122"/>
                <a:cs typeface="Asar" pitchFamily="34" charset="-120"/>
              </a:rPr>
              <a:t>Implementation</a:t>
            </a:r>
            <a:endParaRPr lang="en-US" sz="3401" dirty="0"/>
          </a:p>
        </p:txBody>
      </p:sp>
      <p:sp>
        <p:nvSpPr>
          <p:cNvPr id="6" name="Text 2"/>
          <p:cNvSpPr/>
          <p:nvPr/>
        </p:nvSpPr>
        <p:spPr>
          <a:xfrm>
            <a:off x="604718" y="1498521"/>
            <a:ext cx="7934563" cy="276344"/>
          </a:xfrm>
          <a:prstGeom prst="rect">
            <a:avLst/>
          </a:prstGeom>
          <a:noFill/>
          <a:ln/>
        </p:spPr>
        <p:txBody>
          <a:bodyPr wrap="none" rtlCol="0" anchor="t"/>
          <a:lstStyle/>
          <a:p>
            <a:pPr marL="0" indent="0">
              <a:lnSpc>
                <a:spcPts val="2177"/>
              </a:lnSpc>
              <a:buNone/>
            </a:pPr>
            <a:r>
              <a:rPr lang="en-US" sz="1360" b="1" dirty="0">
                <a:solidFill>
                  <a:srgbClr val="E2E6E9"/>
                </a:solidFill>
                <a:latin typeface="Asar" pitchFamily="34" charset="0"/>
                <a:ea typeface="Asar" pitchFamily="34" charset="-122"/>
                <a:cs typeface="Asar" pitchFamily="34" charset="-120"/>
              </a:rPr>
              <a:t>Libraries Used:</a:t>
            </a:r>
            <a:endParaRPr lang="en-US" sz="1360" dirty="0"/>
          </a:p>
        </p:txBody>
      </p:sp>
      <p:sp>
        <p:nvSpPr>
          <p:cNvPr id="7" name="Text 3"/>
          <p:cNvSpPr/>
          <p:nvPr/>
        </p:nvSpPr>
        <p:spPr>
          <a:xfrm>
            <a:off x="881063" y="1969175"/>
            <a:ext cx="7658219" cy="276344"/>
          </a:xfrm>
          <a:prstGeom prst="rect">
            <a:avLst/>
          </a:prstGeom>
          <a:noFill/>
          <a:ln/>
        </p:spPr>
        <p:txBody>
          <a:bodyPr wrap="non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Pandas:</a:t>
            </a:r>
            <a:r>
              <a:rPr lang="en-US" sz="1360" dirty="0">
                <a:solidFill>
                  <a:srgbClr val="E2E6E9"/>
                </a:solidFill>
                <a:latin typeface="Asar" pitchFamily="34" charset="0"/>
                <a:ea typeface="Asar" pitchFamily="34" charset="-122"/>
                <a:cs typeface="Asar" pitchFamily="34" charset="-120"/>
              </a:rPr>
              <a:t> Utilized for data manipulation and handling large datasets efficiently.</a:t>
            </a:r>
            <a:endParaRPr lang="en-US" sz="1360" dirty="0"/>
          </a:p>
        </p:txBody>
      </p:sp>
      <p:sp>
        <p:nvSpPr>
          <p:cNvPr id="8" name="Text 4"/>
          <p:cNvSpPr/>
          <p:nvPr/>
        </p:nvSpPr>
        <p:spPr>
          <a:xfrm>
            <a:off x="881063" y="2305883"/>
            <a:ext cx="7658219" cy="552688"/>
          </a:xfrm>
          <a:prstGeom prst="rect">
            <a:avLst/>
          </a:prstGeom>
          <a:noFill/>
          <a:ln/>
        </p:spPr>
        <p:txBody>
          <a:bodyPr wrap="squar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Numpy:</a:t>
            </a:r>
            <a:r>
              <a:rPr lang="en-US" sz="1360" dirty="0">
                <a:solidFill>
                  <a:srgbClr val="E2E6E9"/>
                </a:solidFill>
                <a:latin typeface="Asar" pitchFamily="34" charset="0"/>
                <a:ea typeface="Asar" pitchFamily="34" charset="-122"/>
                <a:cs typeface="Asar" pitchFamily="34" charset="-120"/>
              </a:rPr>
              <a:t> Leveraged for numerical operations, especially in calculating cosine similarity between movie vectors.</a:t>
            </a:r>
            <a:endParaRPr lang="en-US" sz="1360" dirty="0"/>
          </a:p>
        </p:txBody>
      </p:sp>
      <p:sp>
        <p:nvSpPr>
          <p:cNvPr id="9" name="Text 5"/>
          <p:cNvSpPr/>
          <p:nvPr/>
        </p:nvSpPr>
        <p:spPr>
          <a:xfrm>
            <a:off x="604718" y="3052882"/>
            <a:ext cx="7934563" cy="276344"/>
          </a:xfrm>
          <a:prstGeom prst="rect">
            <a:avLst/>
          </a:prstGeom>
          <a:noFill/>
          <a:ln/>
        </p:spPr>
        <p:txBody>
          <a:bodyPr wrap="none" rtlCol="0" anchor="t"/>
          <a:lstStyle/>
          <a:p>
            <a:pPr marL="0" indent="0">
              <a:lnSpc>
                <a:spcPts val="2177"/>
              </a:lnSpc>
              <a:buNone/>
            </a:pPr>
            <a:r>
              <a:rPr lang="en-US" sz="1360" b="1" dirty="0">
                <a:solidFill>
                  <a:srgbClr val="E2E6E9"/>
                </a:solidFill>
                <a:latin typeface="Asar" pitchFamily="34" charset="0"/>
                <a:ea typeface="Asar" pitchFamily="34" charset="-122"/>
                <a:cs typeface="Asar" pitchFamily="34" charset="-120"/>
              </a:rPr>
              <a:t>Code Overview:</a:t>
            </a:r>
            <a:endParaRPr lang="en-US" sz="1360" dirty="0"/>
          </a:p>
        </p:txBody>
      </p:sp>
      <p:sp>
        <p:nvSpPr>
          <p:cNvPr id="10" name="Text 6"/>
          <p:cNvSpPr/>
          <p:nvPr/>
        </p:nvSpPr>
        <p:spPr>
          <a:xfrm>
            <a:off x="881063" y="3523536"/>
            <a:ext cx="7658219" cy="552688"/>
          </a:xfrm>
          <a:prstGeom prst="rect">
            <a:avLst/>
          </a:prstGeom>
          <a:noFill/>
          <a:ln/>
        </p:spPr>
        <p:txBody>
          <a:bodyPr wrap="square" rtlCol="0" anchor="t"/>
          <a:lstStyle/>
          <a:p>
            <a:pPr marL="342900" indent="-342900" algn="l">
              <a:lnSpc>
                <a:spcPts val="2177"/>
              </a:lnSpc>
              <a:buSzPct val="100000"/>
              <a:buFont typeface="+mj-lt"/>
              <a:buAutoNum type="arabicPeriod"/>
            </a:pPr>
            <a:r>
              <a:rPr lang="en-US" sz="1360" b="1" dirty="0">
                <a:solidFill>
                  <a:srgbClr val="E2E6E9"/>
                </a:solidFill>
                <a:latin typeface="Asar" pitchFamily="34" charset="0"/>
                <a:ea typeface="Asar" pitchFamily="34" charset="-122"/>
                <a:cs typeface="Asar" pitchFamily="34" charset="-120"/>
              </a:rPr>
              <a:t>Data Loading:</a:t>
            </a:r>
            <a:r>
              <a:rPr lang="en-US" sz="1360" dirty="0">
                <a:solidFill>
                  <a:srgbClr val="E2E6E9"/>
                </a:solidFill>
                <a:latin typeface="Asar" pitchFamily="34" charset="0"/>
                <a:ea typeface="Asar" pitchFamily="34" charset="-122"/>
                <a:cs typeface="Asar" pitchFamily="34" charset="-120"/>
              </a:rPr>
              <a:t> Imported the dataset and performed initial preprocessing using Pandas (e.g., cleaning, feature extraction).</a:t>
            </a:r>
            <a:endParaRPr lang="en-US" sz="1360" dirty="0"/>
          </a:p>
        </p:txBody>
      </p:sp>
      <p:sp>
        <p:nvSpPr>
          <p:cNvPr id="11" name="Text 7"/>
          <p:cNvSpPr/>
          <p:nvPr/>
        </p:nvSpPr>
        <p:spPr>
          <a:xfrm>
            <a:off x="881063" y="4136588"/>
            <a:ext cx="7658219" cy="276344"/>
          </a:xfrm>
          <a:prstGeom prst="rect">
            <a:avLst/>
          </a:prstGeom>
          <a:noFill/>
          <a:ln/>
        </p:spPr>
        <p:txBody>
          <a:bodyPr wrap="none" rtlCol="0" anchor="t"/>
          <a:lstStyle/>
          <a:p>
            <a:pPr marL="342900" indent="-342900" algn="l">
              <a:lnSpc>
                <a:spcPts val="2177"/>
              </a:lnSpc>
              <a:buSzPct val="100000"/>
              <a:buFont typeface="+mj-lt"/>
              <a:buAutoNum type="arabicPeriod" startAt="2"/>
            </a:pPr>
            <a:r>
              <a:rPr lang="en-US" sz="1360" b="1" dirty="0">
                <a:solidFill>
                  <a:srgbClr val="E2E6E9"/>
                </a:solidFill>
                <a:latin typeface="Asar" pitchFamily="34" charset="0"/>
                <a:ea typeface="Asar" pitchFamily="34" charset="-122"/>
                <a:cs typeface="Asar" pitchFamily="34" charset="-120"/>
              </a:rPr>
              <a:t>Vectorization:</a:t>
            </a:r>
            <a:endParaRPr lang="en-US" sz="1360" dirty="0"/>
          </a:p>
        </p:txBody>
      </p:sp>
      <p:sp>
        <p:nvSpPr>
          <p:cNvPr id="12" name="Text 8"/>
          <p:cNvSpPr/>
          <p:nvPr/>
        </p:nvSpPr>
        <p:spPr>
          <a:xfrm>
            <a:off x="1157526" y="4473297"/>
            <a:ext cx="7381756" cy="276344"/>
          </a:xfrm>
          <a:prstGeom prst="rect">
            <a:avLst/>
          </a:prstGeom>
          <a:noFill/>
          <a:ln/>
        </p:spPr>
        <p:txBody>
          <a:bodyPr wrap="none" rtlCol="0" anchor="t"/>
          <a:lstStyle/>
          <a:p>
            <a:pPr marL="685800" lvl="1" indent="-342900" algn="l">
              <a:lnSpc>
                <a:spcPts val="2177"/>
              </a:lnSpc>
              <a:buSzPct val="100000"/>
              <a:buChar char="•"/>
            </a:pPr>
            <a:r>
              <a:rPr lang="en-US" sz="1360" dirty="0">
                <a:solidFill>
                  <a:srgbClr val="E2E6E9"/>
                </a:solidFill>
                <a:latin typeface="Asar" pitchFamily="34" charset="0"/>
                <a:ea typeface="Asar" pitchFamily="34" charset="-122"/>
                <a:cs typeface="Asar" pitchFamily="34" charset="-120"/>
              </a:rPr>
              <a:t>Converted movie features such as genres into numerical vectors.</a:t>
            </a:r>
            <a:endParaRPr lang="en-US" sz="1360" dirty="0"/>
          </a:p>
        </p:txBody>
      </p:sp>
      <p:sp>
        <p:nvSpPr>
          <p:cNvPr id="13" name="Text 9"/>
          <p:cNvSpPr/>
          <p:nvPr/>
        </p:nvSpPr>
        <p:spPr>
          <a:xfrm>
            <a:off x="1157526" y="4810006"/>
            <a:ext cx="7381756" cy="552688"/>
          </a:xfrm>
          <a:prstGeom prst="rect">
            <a:avLst/>
          </a:prstGeom>
          <a:noFill/>
          <a:ln/>
        </p:spPr>
        <p:txBody>
          <a:bodyPr wrap="square" rtlCol="0" anchor="t"/>
          <a:lstStyle/>
          <a:p>
            <a:pPr marL="685800" lvl="1" indent="-342900" algn="l">
              <a:lnSpc>
                <a:spcPts val="2177"/>
              </a:lnSpc>
              <a:buSzPct val="100000"/>
              <a:buChar char="•"/>
            </a:pPr>
            <a:r>
              <a:rPr lang="en-US" sz="1360" dirty="0">
                <a:solidFill>
                  <a:srgbClr val="E2E6E9"/>
                </a:solidFill>
                <a:latin typeface="Asar" pitchFamily="34" charset="0"/>
                <a:ea typeface="Asar" pitchFamily="34" charset="-122"/>
                <a:cs typeface="Asar" pitchFamily="34" charset="-120"/>
              </a:rPr>
              <a:t>Each movie was represented as a vector in a multi-dimensional space, where dimensions correspond to features.</a:t>
            </a:r>
            <a:endParaRPr lang="en-US" sz="1360" dirty="0"/>
          </a:p>
        </p:txBody>
      </p:sp>
      <p:sp>
        <p:nvSpPr>
          <p:cNvPr id="14" name="Text 10"/>
          <p:cNvSpPr/>
          <p:nvPr/>
        </p:nvSpPr>
        <p:spPr>
          <a:xfrm>
            <a:off x="881063" y="5423059"/>
            <a:ext cx="7658219" cy="276344"/>
          </a:xfrm>
          <a:prstGeom prst="rect">
            <a:avLst/>
          </a:prstGeom>
          <a:noFill/>
          <a:ln/>
        </p:spPr>
        <p:txBody>
          <a:bodyPr wrap="none" rtlCol="0" anchor="t"/>
          <a:lstStyle/>
          <a:p>
            <a:pPr marL="342900" indent="-342900" algn="l">
              <a:lnSpc>
                <a:spcPts val="2177"/>
              </a:lnSpc>
              <a:buSzPct val="100000"/>
              <a:buFont typeface="+mj-lt"/>
              <a:buAutoNum type="arabicPeriod" startAt="3"/>
            </a:pPr>
            <a:r>
              <a:rPr lang="en-US" sz="1360" b="1" dirty="0">
                <a:solidFill>
                  <a:srgbClr val="E2E6E9"/>
                </a:solidFill>
                <a:latin typeface="Asar" pitchFamily="34" charset="0"/>
                <a:ea typeface="Asar" pitchFamily="34" charset="-122"/>
                <a:cs typeface="Asar" pitchFamily="34" charset="-120"/>
              </a:rPr>
              <a:t>Cosine Similarity Calculation:</a:t>
            </a:r>
            <a:endParaRPr lang="en-US" sz="1360" dirty="0"/>
          </a:p>
        </p:txBody>
      </p:sp>
      <p:sp>
        <p:nvSpPr>
          <p:cNvPr id="15" name="Text 11"/>
          <p:cNvSpPr/>
          <p:nvPr/>
        </p:nvSpPr>
        <p:spPr>
          <a:xfrm>
            <a:off x="1519119" y="5837153"/>
            <a:ext cx="7934563" cy="552688"/>
          </a:xfrm>
          <a:prstGeom prst="rect">
            <a:avLst/>
          </a:prstGeom>
          <a:noFill/>
          <a:ln/>
        </p:spPr>
        <p:txBody>
          <a:bodyPr wrap="square" rtlCol="0" anchor="t"/>
          <a:lstStyle/>
          <a:p>
            <a:pPr marL="285750" indent="-285750">
              <a:lnSpc>
                <a:spcPts val="2177"/>
              </a:lnSpc>
              <a:buFont typeface="Arial" panose="020B0604020202020204" pitchFamily="34" charset="0"/>
              <a:buChar char="•"/>
            </a:pPr>
            <a:r>
              <a:rPr lang="en-US" sz="1360" dirty="0">
                <a:solidFill>
                  <a:srgbClr val="E2E6E9"/>
                </a:solidFill>
                <a:latin typeface="Asar" pitchFamily="34" charset="0"/>
                <a:ea typeface="Asar" pitchFamily="34" charset="-122"/>
                <a:cs typeface="Asar" pitchFamily="34" charset="-120"/>
              </a:rPr>
              <a:t>Cosine Similarity=A⋅B / ∥A∥∥B∥</a:t>
            </a:r>
          </a:p>
          <a:p>
            <a:pPr marL="285750" indent="-285750">
              <a:lnSpc>
                <a:spcPts val="2177"/>
              </a:lnSpc>
              <a:buFont typeface="Arial" panose="020B0604020202020204" pitchFamily="34" charset="0"/>
              <a:buChar char="•"/>
            </a:pPr>
            <a:r>
              <a:rPr lang="en-US" sz="1360" dirty="0">
                <a:solidFill>
                  <a:srgbClr val="E2E6E9"/>
                </a:solidFill>
                <a:latin typeface="Asar" pitchFamily="34" charset="0"/>
                <a:ea typeface="Asar" pitchFamily="34" charset="-122"/>
                <a:cs typeface="Asar" pitchFamily="34" charset="-120"/>
              </a:rPr>
              <a:t>where A and B are the feature vectors of two movies.</a:t>
            </a:r>
            <a:endParaRPr lang="en-US" sz="1360" dirty="0"/>
          </a:p>
        </p:txBody>
      </p:sp>
      <p:sp>
        <p:nvSpPr>
          <p:cNvPr id="16" name="Text 12"/>
          <p:cNvSpPr/>
          <p:nvPr/>
        </p:nvSpPr>
        <p:spPr>
          <a:xfrm>
            <a:off x="1157526" y="6640711"/>
            <a:ext cx="7381756" cy="552688"/>
          </a:xfrm>
          <a:prstGeom prst="rect">
            <a:avLst/>
          </a:prstGeom>
          <a:noFill/>
          <a:ln/>
        </p:spPr>
        <p:txBody>
          <a:bodyPr wrap="square" rtlCol="0" anchor="t"/>
          <a:lstStyle/>
          <a:p>
            <a:pPr marL="685800" lvl="1" indent="-342900" algn="l">
              <a:lnSpc>
                <a:spcPts val="2177"/>
              </a:lnSpc>
              <a:buSzPct val="100000"/>
              <a:buChar char="•"/>
            </a:pPr>
            <a:r>
              <a:rPr lang="en-US" sz="1360" dirty="0">
                <a:solidFill>
                  <a:srgbClr val="E2E6E9"/>
                </a:solidFill>
                <a:latin typeface="Asar" pitchFamily="34" charset="0"/>
                <a:ea typeface="Asar" pitchFamily="34" charset="-122"/>
                <a:cs typeface="Asar" pitchFamily="34" charset="-120"/>
              </a:rPr>
              <a:t>Used Numpy to calculate the cosine similarity between the target movie and every other movie in the dataset.</a:t>
            </a:r>
            <a:endParaRPr lang="en-US" sz="1360" dirty="0"/>
          </a:p>
        </p:txBody>
      </p:sp>
      <p:sp>
        <p:nvSpPr>
          <p:cNvPr id="17" name="Text 13"/>
          <p:cNvSpPr/>
          <p:nvPr/>
        </p:nvSpPr>
        <p:spPr>
          <a:xfrm>
            <a:off x="1157526" y="7253764"/>
            <a:ext cx="7381756" cy="276344"/>
          </a:xfrm>
          <a:prstGeom prst="rect">
            <a:avLst/>
          </a:prstGeom>
          <a:noFill/>
          <a:ln/>
        </p:spPr>
        <p:txBody>
          <a:bodyPr wrap="none" rtlCol="0" anchor="t"/>
          <a:lstStyle/>
          <a:p>
            <a:pPr marL="685800" lvl="1" indent="-342900" algn="l">
              <a:lnSpc>
                <a:spcPts val="2177"/>
              </a:lnSpc>
              <a:buSzPct val="100000"/>
              <a:buChar char="•"/>
            </a:pPr>
            <a:r>
              <a:rPr lang="en-US" sz="1360" dirty="0">
                <a:solidFill>
                  <a:srgbClr val="E2E6E9"/>
                </a:solidFill>
                <a:latin typeface="Asar" pitchFamily="34" charset="0"/>
                <a:ea typeface="Asar" pitchFamily="34" charset="-122"/>
                <a:cs typeface="Asar" pitchFamily="34" charset="-120"/>
              </a:rPr>
              <a:t>The formula used:</a:t>
            </a:r>
            <a:endParaRPr lang="en-US" sz="1360" dirty="0"/>
          </a:p>
        </p:txBody>
      </p:sp>
    </p:spTree>
    <p:extLst>
      <p:ext uri="{BB962C8B-B14F-4D97-AF65-F5344CB8AC3E}">
        <p14:creationId xmlns:p14="http://schemas.microsoft.com/office/powerpoint/2010/main" val="2497586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121503"/>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159675"/>
          </a:xfrm>
          <a:prstGeom prst="rect">
            <a:avLst/>
          </a:prstGeom>
        </p:spPr>
      </p:pic>
      <p:sp>
        <p:nvSpPr>
          <p:cNvPr id="5" name="Text 1"/>
          <p:cNvSpPr/>
          <p:nvPr/>
        </p:nvSpPr>
        <p:spPr>
          <a:xfrm>
            <a:off x="2121932" y="2634734"/>
            <a:ext cx="4319468" cy="539948"/>
          </a:xfrm>
          <a:prstGeom prst="rect">
            <a:avLst/>
          </a:prstGeom>
          <a:noFill/>
          <a:ln/>
        </p:spPr>
        <p:txBody>
          <a:bodyPr wrap="none" rtlCol="0" anchor="t"/>
          <a:lstStyle/>
          <a:p>
            <a:pPr marL="0" indent="0">
              <a:lnSpc>
                <a:spcPts val="4252"/>
              </a:lnSpc>
              <a:buNone/>
            </a:pPr>
            <a:r>
              <a:rPr lang="en-US" sz="3401" dirty="0">
                <a:solidFill>
                  <a:srgbClr val="F5F0F0"/>
                </a:solidFill>
                <a:latin typeface="Asar" pitchFamily="34" charset="0"/>
                <a:ea typeface="Asar" pitchFamily="34" charset="-122"/>
                <a:cs typeface="Asar" pitchFamily="34" charset="-120"/>
              </a:rPr>
              <a:t>Results</a:t>
            </a:r>
            <a:endParaRPr lang="en-US" sz="3401" dirty="0"/>
          </a:p>
        </p:txBody>
      </p:sp>
      <p:sp>
        <p:nvSpPr>
          <p:cNvPr id="6" name="Text 2"/>
          <p:cNvSpPr/>
          <p:nvPr/>
        </p:nvSpPr>
        <p:spPr>
          <a:xfrm>
            <a:off x="2121932" y="3433763"/>
            <a:ext cx="10386536" cy="276344"/>
          </a:xfrm>
          <a:prstGeom prst="rect">
            <a:avLst/>
          </a:prstGeom>
          <a:noFill/>
          <a:ln/>
        </p:spPr>
        <p:txBody>
          <a:bodyPr wrap="none" rtlCol="0" anchor="t"/>
          <a:lstStyle/>
          <a:p>
            <a:pPr marL="0" indent="0">
              <a:lnSpc>
                <a:spcPts val="2177"/>
              </a:lnSpc>
              <a:buNone/>
            </a:pPr>
            <a:r>
              <a:rPr lang="en-US" sz="1360" b="1" dirty="0">
                <a:solidFill>
                  <a:srgbClr val="E2E6E9"/>
                </a:solidFill>
                <a:latin typeface="Asar" pitchFamily="34" charset="0"/>
                <a:ea typeface="Asar" pitchFamily="34" charset="-122"/>
                <a:cs typeface="Asar" pitchFamily="34" charset="-120"/>
              </a:rPr>
              <a:t>Sample Recommendations:</a:t>
            </a:r>
            <a:endParaRPr lang="en-US" sz="1360" dirty="0"/>
          </a:p>
        </p:txBody>
      </p:sp>
      <p:sp>
        <p:nvSpPr>
          <p:cNvPr id="7" name="Text 3"/>
          <p:cNvSpPr/>
          <p:nvPr/>
        </p:nvSpPr>
        <p:spPr>
          <a:xfrm>
            <a:off x="2398276" y="3904417"/>
            <a:ext cx="10110192" cy="276344"/>
          </a:xfrm>
          <a:prstGeom prst="rect">
            <a:avLst/>
          </a:prstGeom>
          <a:noFill/>
          <a:ln/>
        </p:spPr>
        <p:txBody>
          <a:bodyPr wrap="non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Example 1:</a:t>
            </a:r>
            <a:r>
              <a:rPr lang="en-US" sz="1360" dirty="0">
                <a:solidFill>
                  <a:srgbClr val="E2E6E9"/>
                </a:solidFill>
                <a:latin typeface="Asar" pitchFamily="34" charset="0"/>
                <a:ea typeface="Asar" pitchFamily="34" charset="-122"/>
                <a:cs typeface="Asar" pitchFamily="34" charset="-120"/>
              </a:rPr>
              <a:t> If a user likes </a:t>
            </a:r>
            <a:r>
              <a:rPr lang="en-US" sz="1360" i="1" dirty="0">
                <a:solidFill>
                  <a:srgbClr val="E2E6E9"/>
                </a:solidFill>
                <a:latin typeface="Asar" pitchFamily="34" charset="0"/>
                <a:ea typeface="Asar" pitchFamily="34" charset="-122"/>
                <a:cs typeface="Asar" pitchFamily="34" charset="-120"/>
              </a:rPr>
              <a:t>The Matrix</a:t>
            </a:r>
            <a:r>
              <a:rPr lang="en-US" sz="1360" dirty="0">
                <a:solidFill>
                  <a:srgbClr val="E2E6E9"/>
                </a:solidFill>
                <a:latin typeface="Asar" pitchFamily="34" charset="0"/>
                <a:ea typeface="Asar" pitchFamily="34" charset="-122"/>
                <a:cs typeface="Asar" pitchFamily="34" charset="-120"/>
              </a:rPr>
              <a:t> (Sci-Fi, Action), the system recommends:</a:t>
            </a:r>
            <a:endParaRPr lang="en-US" sz="1360" dirty="0"/>
          </a:p>
        </p:txBody>
      </p:sp>
      <p:sp>
        <p:nvSpPr>
          <p:cNvPr id="8" name="Text 4"/>
          <p:cNvSpPr/>
          <p:nvPr/>
        </p:nvSpPr>
        <p:spPr>
          <a:xfrm>
            <a:off x="2674739" y="4241125"/>
            <a:ext cx="9833729" cy="276344"/>
          </a:xfrm>
          <a:prstGeom prst="rect">
            <a:avLst/>
          </a:prstGeom>
          <a:noFill/>
          <a:ln/>
        </p:spPr>
        <p:txBody>
          <a:bodyPr wrap="none" rtlCol="0" anchor="t"/>
          <a:lstStyle/>
          <a:p>
            <a:pPr marL="685800" lvl="1" indent="-342900" algn="l">
              <a:lnSpc>
                <a:spcPts val="2177"/>
              </a:lnSpc>
              <a:buSzPct val="100000"/>
              <a:buChar char="•"/>
            </a:pPr>
            <a:r>
              <a:rPr lang="en-US" sz="1360" i="1" dirty="0">
                <a:solidFill>
                  <a:srgbClr val="E2E6E9"/>
                </a:solidFill>
                <a:latin typeface="Asar" pitchFamily="34" charset="0"/>
                <a:ea typeface="Asar" pitchFamily="34" charset="-122"/>
                <a:cs typeface="Asar" pitchFamily="34" charset="-120"/>
              </a:rPr>
              <a:t>Godzilla: King of the Monsters</a:t>
            </a:r>
            <a:r>
              <a:rPr lang="en-US" sz="1360" dirty="0">
                <a:solidFill>
                  <a:srgbClr val="E2E6E9"/>
                </a:solidFill>
                <a:latin typeface="Asar" pitchFamily="34" charset="0"/>
                <a:ea typeface="Asar" pitchFamily="34" charset="-122"/>
                <a:cs typeface="Asar" pitchFamily="34" charset="-120"/>
              </a:rPr>
              <a:t> (Sci-Fi, Thriller)</a:t>
            </a:r>
            <a:endParaRPr lang="en-US" sz="1360" dirty="0"/>
          </a:p>
        </p:txBody>
      </p:sp>
      <p:sp>
        <p:nvSpPr>
          <p:cNvPr id="9" name="Text 5"/>
          <p:cNvSpPr/>
          <p:nvPr/>
        </p:nvSpPr>
        <p:spPr>
          <a:xfrm>
            <a:off x="2674739" y="4577834"/>
            <a:ext cx="9833729" cy="276344"/>
          </a:xfrm>
          <a:prstGeom prst="rect">
            <a:avLst/>
          </a:prstGeom>
          <a:noFill/>
          <a:ln/>
        </p:spPr>
        <p:txBody>
          <a:bodyPr wrap="none" rtlCol="0" anchor="t"/>
          <a:lstStyle/>
          <a:p>
            <a:pPr marL="685800" lvl="1" indent="-342900" algn="l">
              <a:lnSpc>
                <a:spcPts val="2177"/>
              </a:lnSpc>
              <a:buSzPct val="100000"/>
              <a:buChar char="•"/>
            </a:pPr>
            <a:r>
              <a:rPr lang="en-US" sz="1360" i="1" dirty="0">
                <a:solidFill>
                  <a:srgbClr val="E2E6E9"/>
                </a:solidFill>
                <a:latin typeface="Asar" pitchFamily="34" charset="0"/>
                <a:ea typeface="Asar" pitchFamily="34" charset="-122"/>
                <a:cs typeface="Asar" pitchFamily="34" charset="-120"/>
              </a:rPr>
              <a:t>Edge of Tomorrow </a:t>
            </a:r>
            <a:r>
              <a:rPr lang="en-US" sz="1360" dirty="0">
                <a:solidFill>
                  <a:srgbClr val="E2E6E9"/>
                </a:solidFill>
                <a:latin typeface="Asar" pitchFamily="34" charset="0"/>
                <a:ea typeface="Asar" pitchFamily="34" charset="-122"/>
                <a:cs typeface="Asar" pitchFamily="34" charset="-120"/>
              </a:rPr>
              <a:t>(Sci-Fi, Neo-noir)</a:t>
            </a:r>
            <a:endParaRPr lang="en-US" sz="1360" dirty="0"/>
          </a:p>
        </p:txBody>
      </p:sp>
      <p:sp>
        <p:nvSpPr>
          <p:cNvPr id="10" name="Text 6"/>
          <p:cNvSpPr/>
          <p:nvPr/>
        </p:nvSpPr>
        <p:spPr>
          <a:xfrm>
            <a:off x="2674739" y="4914543"/>
            <a:ext cx="9833729" cy="276344"/>
          </a:xfrm>
          <a:prstGeom prst="rect">
            <a:avLst/>
          </a:prstGeom>
          <a:noFill/>
          <a:ln/>
        </p:spPr>
        <p:txBody>
          <a:bodyPr wrap="none" rtlCol="0" anchor="t"/>
          <a:lstStyle/>
          <a:p>
            <a:pPr marL="685800" lvl="1" indent="-342900" algn="l">
              <a:lnSpc>
                <a:spcPts val="2177"/>
              </a:lnSpc>
              <a:buSzPct val="100000"/>
              <a:buChar char="•"/>
            </a:pPr>
            <a:r>
              <a:rPr lang="en-US" sz="1360" i="1" dirty="0">
                <a:solidFill>
                  <a:srgbClr val="E2E6E9"/>
                </a:solidFill>
                <a:latin typeface="Asar" pitchFamily="34" charset="0"/>
                <a:ea typeface="Asar" pitchFamily="34" charset="-122"/>
                <a:cs typeface="Asar" pitchFamily="34" charset="-120"/>
              </a:rPr>
              <a:t>Venom </a:t>
            </a:r>
            <a:r>
              <a:rPr lang="en-US" sz="1360" dirty="0">
                <a:solidFill>
                  <a:srgbClr val="E2E6E9"/>
                </a:solidFill>
                <a:latin typeface="Asar" pitchFamily="34" charset="0"/>
                <a:ea typeface="Asar" pitchFamily="34" charset="-122"/>
                <a:cs typeface="Asar" pitchFamily="34" charset="-120"/>
              </a:rPr>
              <a:t>(Action, Sci-Fi)</a:t>
            </a:r>
            <a:endParaRPr lang="en-US" sz="1360" dirty="0"/>
          </a:p>
        </p:txBody>
      </p:sp>
      <p:sp>
        <p:nvSpPr>
          <p:cNvPr id="11" name="Text 7"/>
          <p:cNvSpPr/>
          <p:nvPr/>
        </p:nvSpPr>
        <p:spPr>
          <a:xfrm>
            <a:off x="2398276" y="5251252"/>
            <a:ext cx="10110192" cy="276344"/>
          </a:xfrm>
          <a:prstGeom prst="rect">
            <a:avLst/>
          </a:prstGeom>
          <a:noFill/>
          <a:ln/>
        </p:spPr>
        <p:txBody>
          <a:bodyPr wrap="non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Example 2:</a:t>
            </a:r>
            <a:r>
              <a:rPr lang="en-US" sz="1360" dirty="0">
                <a:solidFill>
                  <a:srgbClr val="E2E6E9"/>
                </a:solidFill>
                <a:latin typeface="Asar" pitchFamily="34" charset="0"/>
                <a:ea typeface="Asar" pitchFamily="34" charset="-122"/>
                <a:cs typeface="Asar" pitchFamily="34" charset="-120"/>
              </a:rPr>
              <a:t> If a user enjoys </a:t>
            </a:r>
            <a:r>
              <a:rPr lang="en-US" sz="1360" i="1" dirty="0">
                <a:solidFill>
                  <a:srgbClr val="E2E6E9"/>
                </a:solidFill>
                <a:latin typeface="Asar" pitchFamily="34" charset="0"/>
                <a:ea typeface="Asar" pitchFamily="34" charset="-122"/>
                <a:cs typeface="Asar" pitchFamily="34" charset="-120"/>
              </a:rPr>
              <a:t>The Godfather</a:t>
            </a:r>
            <a:r>
              <a:rPr lang="en-US" sz="1360" dirty="0">
                <a:solidFill>
                  <a:srgbClr val="E2E6E9"/>
                </a:solidFill>
                <a:latin typeface="Asar" pitchFamily="34" charset="0"/>
                <a:ea typeface="Asar" pitchFamily="34" charset="-122"/>
                <a:cs typeface="Asar" pitchFamily="34" charset="-120"/>
              </a:rPr>
              <a:t> (Crime, Drama), the system suggests:</a:t>
            </a:r>
            <a:endParaRPr lang="en-US" sz="1360" dirty="0"/>
          </a:p>
        </p:txBody>
      </p:sp>
      <p:sp>
        <p:nvSpPr>
          <p:cNvPr id="12" name="Text 8"/>
          <p:cNvSpPr/>
          <p:nvPr/>
        </p:nvSpPr>
        <p:spPr>
          <a:xfrm>
            <a:off x="2674739" y="5587960"/>
            <a:ext cx="9833729" cy="276344"/>
          </a:xfrm>
          <a:prstGeom prst="rect">
            <a:avLst/>
          </a:prstGeom>
          <a:noFill/>
          <a:ln/>
        </p:spPr>
        <p:txBody>
          <a:bodyPr wrap="none" rtlCol="0" anchor="t"/>
          <a:lstStyle/>
          <a:p>
            <a:pPr marL="685800" lvl="1" indent="-342900" algn="l">
              <a:lnSpc>
                <a:spcPts val="2177"/>
              </a:lnSpc>
              <a:buSzPct val="100000"/>
              <a:buChar char="•"/>
            </a:pPr>
            <a:r>
              <a:rPr lang="en-US" sz="1360" i="1" dirty="0">
                <a:solidFill>
                  <a:srgbClr val="E2E6E9"/>
                </a:solidFill>
                <a:latin typeface="Asar" pitchFamily="34" charset="0"/>
                <a:ea typeface="Asar" pitchFamily="34" charset="-122"/>
                <a:cs typeface="Asar" pitchFamily="34" charset="-120"/>
              </a:rPr>
              <a:t>Goodfellas</a:t>
            </a:r>
            <a:r>
              <a:rPr lang="en-US" sz="1360" dirty="0">
                <a:solidFill>
                  <a:srgbClr val="E2E6E9"/>
                </a:solidFill>
                <a:latin typeface="Asar" pitchFamily="34" charset="0"/>
                <a:ea typeface="Asar" pitchFamily="34" charset="-122"/>
                <a:cs typeface="Asar" pitchFamily="34" charset="-120"/>
              </a:rPr>
              <a:t> (Crime, Drama)</a:t>
            </a:r>
            <a:endParaRPr lang="en-US" sz="1360" dirty="0"/>
          </a:p>
        </p:txBody>
      </p:sp>
      <p:sp>
        <p:nvSpPr>
          <p:cNvPr id="13" name="Text 9"/>
          <p:cNvSpPr/>
          <p:nvPr/>
        </p:nvSpPr>
        <p:spPr>
          <a:xfrm>
            <a:off x="2674739" y="5924669"/>
            <a:ext cx="9833729" cy="276344"/>
          </a:xfrm>
          <a:prstGeom prst="rect">
            <a:avLst/>
          </a:prstGeom>
          <a:noFill/>
          <a:ln/>
        </p:spPr>
        <p:txBody>
          <a:bodyPr wrap="none" rtlCol="0" anchor="t"/>
          <a:lstStyle/>
          <a:p>
            <a:pPr marL="685800" lvl="1" indent="-342900" algn="l">
              <a:lnSpc>
                <a:spcPts val="2177"/>
              </a:lnSpc>
              <a:buSzPct val="100000"/>
              <a:buChar char="•"/>
            </a:pPr>
            <a:r>
              <a:rPr lang="en-US" sz="1360" i="1" dirty="0">
                <a:solidFill>
                  <a:srgbClr val="E2E6E9"/>
                </a:solidFill>
                <a:latin typeface="Asar" pitchFamily="34" charset="0"/>
                <a:ea typeface="Asar" pitchFamily="34" charset="-122"/>
                <a:cs typeface="Asar" pitchFamily="34" charset="-120"/>
              </a:rPr>
              <a:t>The Shawshank Redemption </a:t>
            </a:r>
            <a:r>
              <a:rPr lang="en-US" sz="1360" dirty="0">
                <a:solidFill>
                  <a:srgbClr val="E2E6E9"/>
                </a:solidFill>
                <a:latin typeface="Asar" pitchFamily="34" charset="0"/>
                <a:ea typeface="Asar" pitchFamily="34" charset="-122"/>
                <a:cs typeface="Asar" pitchFamily="34" charset="-120"/>
              </a:rPr>
              <a:t> (Crime, Drama)</a:t>
            </a:r>
            <a:endParaRPr lang="en-US" sz="1360" dirty="0"/>
          </a:p>
        </p:txBody>
      </p:sp>
      <p:sp>
        <p:nvSpPr>
          <p:cNvPr id="14" name="Text 10"/>
          <p:cNvSpPr/>
          <p:nvPr/>
        </p:nvSpPr>
        <p:spPr>
          <a:xfrm>
            <a:off x="2674739" y="6261378"/>
            <a:ext cx="9833729" cy="276344"/>
          </a:xfrm>
          <a:prstGeom prst="rect">
            <a:avLst/>
          </a:prstGeom>
          <a:noFill/>
          <a:ln/>
        </p:spPr>
        <p:txBody>
          <a:bodyPr wrap="none" rtlCol="0" anchor="t"/>
          <a:lstStyle/>
          <a:p>
            <a:pPr marL="685800" lvl="1" indent="-342900" algn="l">
              <a:lnSpc>
                <a:spcPts val="2177"/>
              </a:lnSpc>
              <a:buSzPct val="100000"/>
              <a:buChar char="•"/>
            </a:pPr>
            <a:r>
              <a:rPr lang="en-US" sz="1360" i="1" dirty="0">
                <a:solidFill>
                  <a:srgbClr val="E2E6E9"/>
                </a:solidFill>
                <a:latin typeface="Asar" pitchFamily="34" charset="0"/>
                <a:ea typeface="Asar" pitchFamily="34" charset="-122"/>
                <a:cs typeface="Asar" pitchFamily="34" charset="-120"/>
              </a:rPr>
              <a:t>Finding Steve McQueen </a:t>
            </a:r>
            <a:r>
              <a:rPr lang="en-US" sz="1360" dirty="0">
                <a:solidFill>
                  <a:srgbClr val="E2E6E9"/>
                </a:solidFill>
                <a:latin typeface="Asar" pitchFamily="34" charset="0"/>
                <a:ea typeface="Asar" pitchFamily="34" charset="-122"/>
                <a:cs typeface="Asar" pitchFamily="34" charset="-120"/>
              </a:rPr>
              <a:t>(Crime, Thriller)</a:t>
            </a:r>
            <a:endParaRPr lang="en-US" sz="1360" dirty="0"/>
          </a:p>
        </p:txBody>
      </p:sp>
      <p:sp>
        <p:nvSpPr>
          <p:cNvPr id="15" name="Text 11"/>
          <p:cNvSpPr/>
          <p:nvPr/>
        </p:nvSpPr>
        <p:spPr>
          <a:xfrm>
            <a:off x="2121932" y="6732032"/>
            <a:ext cx="10386536" cy="276344"/>
          </a:xfrm>
          <a:prstGeom prst="rect">
            <a:avLst/>
          </a:prstGeom>
          <a:noFill/>
          <a:ln/>
        </p:spPr>
        <p:txBody>
          <a:bodyPr wrap="none" rtlCol="0" anchor="t"/>
          <a:lstStyle/>
          <a:p>
            <a:pPr marL="0" indent="0">
              <a:lnSpc>
                <a:spcPts val="2177"/>
              </a:lnSpc>
              <a:buNone/>
            </a:pPr>
            <a:r>
              <a:rPr lang="en-US" sz="1360" b="1" dirty="0">
                <a:solidFill>
                  <a:srgbClr val="E2E6E9"/>
                </a:solidFill>
                <a:latin typeface="Asar" pitchFamily="34" charset="0"/>
                <a:ea typeface="Asar" pitchFamily="34" charset="-122"/>
                <a:cs typeface="Asar" pitchFamily="34" charset="-120"/>
              </a:rPr>
              <a:t>Accuracy:</a:t>
            </a:r>
            <a:endParaRPr lang="en-US" sz="1360" dirty="0"/>
          </a:p>
        </p:txBody>
      </p:sp>
      <p:sp>
        <p:nvSpPr>
          <p:cNvPr id="16" name="Text 12"/>
          <p:cNvSpPr/>
          <p:nvPr/>
        </p:nvSpPr>
        <p:spPr>
          <a:xfrm>
            <a:off x="2398276" y="7202686"/>
            <a:ext cx="10110192" cy="552688"/>
          </a:xfrm>
          <a:prstGeom prst="rect">
            <a:avLst/>
          </a:prstGeom>
          <a:noFill/>
          <a:ln/>
        </p:spPr>
        <p:txBody>
          <a:bodyPr wrap="squar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Evaluation:</a:t>
            </a:r>
            <a:r>
              <a:rPr lang="en-US" sz="1360" dirty="0">
                <a:solidFill>
                  <a:srgbClr val="E2E6E9"/>
                </a:solidFill>
                <a:latin typeface="Asar" pitchFamily="34" charset="0"/>
                <a:ea typeface="Asar" pitchFamily="34" charset="-122"/>
                <a:cs typeface="Asar" pitchFamily="34" charset="-120"/>
              </a:rPr>
              <a:t> While cosine similarity is effective in finding similar movies, no formal accuracy metrics were calculated due to the </a:t>
            </a:r>
            <a:r>
              <a:rPr lang="en-US" sz="1360" b="1" dirty="0">
                <a:solidFill>
                  <a:srgbClr val="E2E6E9"/>
                </a:solidFill>
                <a:latin typeface="Asar" pitchFamily="34" charset="0"/>
                <a:ea typeface="Asar" pitchFamily="34" charset="-122"/>
                <a:cs typeface="Asar" pitchFamily="34" charset="-120"/>
              </a:rPr>
              <a:t>subjective</a:t>
            </a:r>
            <a:r>
              <a:rPr lang="en-US" sz="1360" dirty="0">
                <a:solidFill>
                  <a:srgbClr val="E2E6E9"/>
                </a:solidFill>
                <a:latin typeface="Asar" pitchFamily="34" charset="0"/>
                <a:ea typeface="Asar" pitchFamily="34" charset="-122"/>
                <a:cs typeface="Asar" pitchFamily="34" charset="-120"/>
              </a:rPr>
              <a:t> nature of movie recommendations.</a:t>
            </a:r>
            <a:endParaRPr lang="en-US" sz="1360" dirty="0"/>
          </a:p>
        </p:txBody>
      </p:sp>
      <p:sp>
        <p:nvSpPr>
          <p:cNvPr id="17" name="Text 13"/>
          <p:cNvSpPr/>
          <p:nvPr/>
        </p:nvSpPr>
        <p:spPr>
          <a:xfrm>
            <a:off x="2398276" y="7815739"/>
            <a:ext cx="10110192" cy="276344"/>
          </a:xfrm>
          <a:prstGeom prst="rect">
            <a:avLst/>
          </a:prstGeom>
          <a:noFill/>
          <a:ln/>
        </p:spPr>
        <p:txBody>
          <a:bodyPr wrap="non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User Feedback:</a:t>
            </a:r>
            <a:r>
              <a:rPr lang="en-US" sz="1360" dirty="0">
                <a:solidFill>
                  <a:srgbClr val="E2E6E9"/>
                </a:solidFill>
                <a:latin typeface="Asar" pitchFamily="34" charset="0"/>
                <a:ea typeface="Asar" pitchFamily="34" charset="-122"/>
                <a:cs typeface="Asar" pitchFamily="34" charset="-120"/>
              </a:rPr>
              <a:t> Initial tests indicate that the system provides relevant and diverse recommendations, aligning with user expectations.</a:t>
            </a:r>
            <a:endParaRPr lang="en-US" sz="1360" dirty="0"/>
          </a:p>
        </p:txBody>
      </p:sp>
      <p:sp>
        <p:nvSpPr>
          <p:cNvPr id="18" name="Text 14"/>
          <p:cNvSpPr/>
          <p:nvPr/>
        </p:nvSpPr>
        <p:spPr>
          <a:xfrm>
            <a:off x="2121932" y="8286393"/>
            <a:ext cx="10386536" cy="276344"/>
          </a:xfrm>
          <a:prstGeom prst="rect">
            <a:avLst/>
          </a:prstGeom>
          <a:noFill/>
          <a:ln/>
        </p:spPr>
        <p:txBody>
          <a:bodyPr wrap="none" rtlCol="0" anchor="t"/>
          <a:lstStyle/>
          <a:p>
            <a:pPr marL="0" indent="0">
              <a:lnSpc>
                <a:spcPts val="2177"/>
              </a:lnSpc>
              <a:buNone/>
            </a:pPr>
            <a:r>
              <a:rPr lang="en-US" sz="1360" b="1" dirty="0">
                <a:solidFill>
                  <a:srgbClr val="E2E6E9"/>
                </a:solidFill>
                <a:latin typeface="Asar" pitchFamily="34" charset="0"/>
                <a:ea typeface="Asar" pitchFamily="34" charset="-122"/>
                <a:cs typeface="Asar" pitchFamily="34" charset="-120"/>
              </a:rPr>
              <a:t>Insights:</a:t>
            </a:r>
            <a:endParaRPr lang="en-US" sz="1360" dirty="0"/>
          </a:p>
        </p:txBody>
      </p:sp>
      <p:sp>
        <p:nvSpPr>
          <p:cNvPr id="19" name="Text 15"/>
          <p:cNvSpPr/>
          <p:nvPr/>
        </p:nvSpPr>
        <p:spPr>
          <a:xfrm>
            <a:off x="2398276" y="8757047"/>
            <a:ext cx="10110192" cy="552688"/>
          </a:xfrm>
          <a:prstGeom prst="rect">
            <a:avLst/>
          </a:prstGeom>
          <a:noFill/>
          <a:ln/>
        </p:spPr>
        <p:txBody>
          <a:bodyPr wrap="squar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Diversity in Recommendations:</a:t>
            </a:r>
            <a:r>
              <a:rPr lang="en-US" sz="1360" dirty="0">
                <a:solidFill>
                  <a:srgbClr val="E2E6E9"/>
                </a:solidFill>
                <a:latin typeface="Asar" pitchFamily="34" charset="0"/>
                <a:ea typeface="Asar" pitchFamily="34" charset="-122"/>
                <a:cs typeface="Asar" pitchFamily="34" charset="-120"/>
              </a:rPr>
              <a:t> The system not only recommends movies of the same genre but also considers movies with overlapping themes or styles, enhancing user satisfaction.</a:t>
            </a:r>
            <a:endParaRPr lang="en-US" sz="1360" dirty="0"/>
          </a:p>
        </p:txBody>
      </p:sp>
      <p:sp>
        <p:nvSpPr>
          <p:cNvPr id="20" name="Text 16"/>
          <p:cNvSpPr/>
          <p:nvPr/>
        </p:nvSpPr>
        <p:spPr>
          <a:xfrm>
            <a:off x="2398276" y="9370100"/>
            <a:ext cx="10110192" cy="276344"/>
          </a:xfrm>
          <a:prstGeom prst="rect">
            <a:avLst/>
          </a:prstGeom>
          <a:noFill/>
          <a:ln/>
        </p:spPr>
        <p:txBody>
          <a:bodyPr wrap="none" rtlCol="0" anchor="t"/>
          <a:lstStyle/>
          <a:p>
            <a:pPr marL="342900" indent="-342900" algn="l">
              <a:lnSpc>
                <a:spcPts val="2177"/>
              </a:lnSpc>
              <a:buSzPct val="100000"/>
              <a:buChar char="•"/>
            </a:pPr>
            <a:r>
              <a:rPr lang="en-US" sz="1360" b="1" dirty="0">
                <a:solidFill>
                  <a:srgbClr val="E2E6E9"/>
                </a:solidFill>
                <a:latin typeface="Asar" pitchFamily="34" charset="0"/>
                <a:ea typeface="Asar" pitchFamily="34" charset="-122"/>
                <a:cs typeface="Asar" pitchFamily="34" charset="-120"/>
              </a:rPr>
              <a:t>Scalability:</a:t>
            </a:r>
            <a:r>
              <a:rPr lang="en-US" sz="1360" dirty="0">
                <a:solidFill>
                  <a:srgbClr val="E2E6E9"/>
                </a:solidFill>
                <a:latin typeface="Asar" pitchFamily="34" charset="0"/>
                <a:ea typeface="Asar" pitchFamily="34" charset="-122"/>
                <a:cs typeface="Asar" pitchFamily="34" charset="-120"/>
              </a:rPr>
              <a:t> The approach works well for large datasets, allowing for quick and efficient generation of recommendations.</a:t>
            </a:r>
            <a:endParaRPr lang="en-US" sz="136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198" y="820579"/>
            <a:ext cx="6170771" cy="771287"/>
          </a:xfrm>
          <a:prstGeom prst="rect">
            <a:avLst/>
          </a:prstGeom>
          <a:noFill/>
          <a:ln/>
        </p:spPr>
        <p:txBody>
          <a:bodyPr wrap="none" rtlCol="0" anchor="t"/>
          <a:lstStyle/>
          <a:p>
            <a:pPr marL="0" indent="0">
              <a:lnSpc>
                <a:spcPts val="6074"/>
              </a:lnSpc>
              <a:buNone/>
            </a:pPr>
            <a:r>
              <a:rPr lang="en-US" sz="4859" dirty="0">
                <a:solidFill>
                  <a:srgbClr val="F5F0F0"/>
                </a:solidFill>
                <a:latin typeface="Asar" pitchFamily="34" charset="0"/>
                <a:ea typeface="Asar" pitchFamily="34" charset="-122"/>
                <a:cs typeface="Asar" pitchFamily="34" charset="-120"/>
              </a:rPr>
              <a:t>Challenges</a:t>
            </a:r>
            <a:endParaRPr lang="en-US" sz="4859" dirty="0"/>
          </a:p>
        </p:txBody>
      </p:sp>
      <p:sp>
        <p:nvSpPr>
          <p:cNvPr id="6" name="Text 2"/>
          <p:cNvSpPr/>
          <p:nvPr/>
        </p:nvSpPr>
        <p:spPr>
          <a:xfrm>
            <a:off x="6350198" y="1962031"/>
            <a:ext cx="7416403" cy="394811"/>
          </a:xfrm>
          <a:prstGeom prst="rect">
            <a:avLst/>
          </a:prstGeom>
          <a:noFill/>
          <a:ln/>
        </p:spPr>
        <p:txBody>
          <a:bodyPr wrap="none" rtlCol="0" anchor="t"/>
          <a:lstStyle/>
          <a:p>
            <a:pPr marL="0" indent="0">
              <a:lnSpc>
                <a:spcPts val="3110"/>
              </a:lnSpc>
              <a:buNone/>
            </a:pPr>
            <a:r>
              <a:rPr lang="en-US" sz="1944" b="1" dirty="0">
                <a:solidFill>
                  <a:srgbClr val="E2E6E9"/>
                </a:solidFill>
                <a:latin typeface="Asar" pitchFamily="34" charset="0"/>
                <a:ea typeface="Asar" pitchFamily="34" charset="-122"/>
                <a:cs typeface="Asar" pitchFamily="34" charset="-120"/>
              </a:rPr>
              <a:t>Technical Challenges:</a:t>
            </a:r>
            <a:endParaRPr lang="en-US" sz="1944" dirty="0"/>
          </a:p>
        </p:txBody>
      </p:sp>
      <p:sp>
        <p:nvSpPr>
          <p:cNvPr id="7" name="Text 3"/>
          <p:cNvSpPr/>
          <p:nvPr/>
        </p:nvSpPr>
        <p:spPr>
          <a:xfrm>
            <a:off x="6745010" y="2634496"/>
            <a:ext cx="7021592" cy="394811"/>
          </a:xfrm>
          <a:prstGeom prst="rect">
            <a:avLst/>
          </a:prstGeom>
          <a:noFill/>
          <a:ln/>
        </p:spPr>
        <p:txBody>
          <a:bodyPr wrap="none" rtlCol="0" anchor="t"/>
          <a:lstStyle/>
          <a:p>
            <a:pPr marL="342900" indent="-342900" algn="l">
              <a:lnSpc>
                <a:spcPts val="3110"/>
              </a:lnSpc>
              <a:buSzPct val="100000"/>
              <a:buChar char="•"/>
            </a:pPr>
            <a:r>
              <a:rPr lang="en-US" sz="1944" b="1" dirty="0">
                <a:solidFill>
                  <a:srgbClr val="E2E6E9"/>
                </a:solidFill>
                <a:latin typeface="Asar" pitchFamily="34" charset="0"/>
                <a:ea typeface="Asar" pitchFamily="34" charset="-122"/>
                <a:cs typeface="Asar" pitchFamily="34" charset="-120"/>
              </a:rPr>
              <a:t>Data Sparsity:</a:t>
            </a:r>
            <a:endParaRPr lang="en-US" sz="1944" dirty="0"/>
          </a:p>
        </p:txBody>
      </p:sp>
      <p:sp>
        <p:nvSpPr>
          <p:cNvPr id="8" name="Text 4"/>
          <p:cNvSpPr/>
          <p:nvPr/>
        </p:nvSpPr>
        <p:spPr>
          <a:xfrm>
            <a:off x="7139940" y="3115628"/>
            <a:ext cx="6626662" cy="789622"/>
          </a:xfrm>
          <a:prstGeom prst="rect">
            <a:avLst/>
          </a:prstGeom>
          <a:noFill/>
          <a:ln/>
        </p:spPr>
        <p:txBody>
          <a:bodyPr wrap="square" rtlCol="0" anchor="t"/>
          <a:lstStyle/>
          <a:p>
            <a:pPr marL="685800" lvl="1" indent="-342900" algn="l">
              <a:lnSpc>
                <a:spcPts val="3110"/>
              </a:lnSpc>
              <a:buSzPct val="100000"/>
              <a:buChar char="•"/>
            </a:pPr>
            <a:r>
              <a:rPr lang="en-US" sz="1944" dirty="0">
                <a:solidFill>
                  <a:srgbClr val="E2E6E9"/>
                </a:solidFill>
                <a:latin typeface="Asar" pitchFamily="34" charset="0"/>
                <a:ea typeface="Asar" pitchFamily="34" charset="-122"/>
                <a:cs typeface="Asar" pitchFamily="34" charset="-120"/>
              </a:rPr>
              <a:t>Handling sparse data, especially in cases where certain features (e.g., genres) were not well-represented across all movies.</a:t>
            </a:r>
            <a:endParaRPr lang="en-US" sz="1944" dirty="0"/>
          </a:p>
        </p:txBody>
      </p:sp>
      <p:sp>
        <p:nvSpPr>
          <p:cNvPr id="9" name="Text 5"/>
          <p:cNvSpPr/>
          <p:nvPr/>
        </p:nvSpPr>
        <p:spPr>
          <a:xfrm>
            <a:off x="6963984" y="4167366"/>
            <a:ext cx="6626662" cy="789622"/>
          </a:xfrm>
          <a:prstGeom prst="rect">
            <a:avLst/>
          </a:prstGeom>
          <a:noFill/>
          <a:ln/>
        </p:spPr>
        <p:txBody>
          <a:bodyPr wrap="square" rtlCol="0" anchor="t"/>
          <a:lstStyle/>
          <a:p>
            <a:pPr marL="685800" lvl="1" indent="-342900" algn="l">
              <a:lnSpc>
                <a:spcPts val="3110"/>
              </a:lnSpc>
              <a:buSzPct val="100000"/>
              <a:buChar char="•"/>
            </a:pPr>
            <a:r>
              <a:rPr lang="en-US" sz="1944" dirty="0">
                <a:solidFill>
                  <a:srgbClr val="E2E6E9"/>
                </a:solidFill>
                <a:latin typeface="Asar" pitchFamily="34" charset="0"/>
                <a:ea typeface="Asar" pitchFamily="34" charset="-122"/>
                <a:cs typeface="Asar" pitchFamily="34" charset="-120"/>
              </a:rPr>
              <a:t>Overcoming this required careful preprocessing and feature engineering to ensure meaningful similarity calculations.</a:t>
            </a:r>
            <a:endParaRPr lang="en-US" sz="1944" dirty="0"/>
          </a:p>
        </p:txBody>
      </p:sp>
      <p:sp>
        <p:nvSpPr>
          <p:cNvPr id="10" name="Text 6"/>
          <p:cNvSpPr/>
          <p:nvPr/>
        </p:nvSpPr>
        <p:spPr>
          <a:xfrm>
            <a:off x="6766519" y="5163621"/>
            <a:ext cx="7021592" cy="394811"/>
          </a:xfrm>
          <a:prstGeom prst="rect">
            <a:avLst/>
          </a:prstGeom>
          <a:noFill/>
          <a:ln/>
        </p:spPr>
        <p:txBody>
          <a:bodyPr wrap="none" rtlCol="0" anchor="t"/>
          <a:lstStyle/>
          <a:p>
            <a:pPr marL="342900" indent="-342900" algn="l">
              <a:lnSpc>
                <a:spcPts val="3110"/>
              </a:lnSpc>
              <a:buSzPct val="100000"/>
              <a:buChar char="•"/>
            </a:pPr>
            <a:r>
              <a:rPr lang="en-US" sz="1944" b="1" dirty="0">
                <a:solidFill>
                  <a:srgbClr val="E2E6E9"/>
                </a:solidFill>
                <a:latin typeface="Asar" pitchFamily="34" charset="0"/>
                <a:ea typeface="Asar" pitchFamily="34" charset="-122"/>
                <a:cs typeface="Asar" pitchFamily="34" charset="-120"/>
              </a:rPr>
              <a:t>Computational Complexity:</a:t>
            </a:r>
            <a:endParaRPr lang="en-US" sz="1944" dirty="0"/>
          </a:p>
        </p:txBody>
      </p:sp>
      <p:sp>
        <p:nvSpPr>
          <p:cNvPr id="11" name="Text 7"/>
          <p:cNvSpPr/>
          <p:nvPr/>
        </p:nvSpPr>
        <p:spPr>
          <a:xfrm>
            <a:off x="7139939" y="5546050"/>
            <a:ext cx="6626662" cy="1184434"/>
          </a:xfrm>
          <a:prstGeom prst="rect">
            <a:avLst/>
          </a:prstGeom>
          <a:noFill/>
          <a:ln/>
        </p:spPr>
        <p:txBody>
          <a:bodyPr wrap="square" rtlCol="0" anchor="t"/>
          <a:lstStyle/>
          <a:p>
            <a:pPr marL="685800" lvl="1" indent="-342900" algn="l">
              <a:lnSpc>
                <a:spcPts val="3110"/>
              </a:lnSpc>
              <a:buSzPct val="100000"/>
              <a:buChar char="•"/>
            </a:pPr>
            <a:r>
              <a:rPr lang="en-US" sz="1944" dirty="0">
                <a:solidFill>
                  <a:srgbClr val="E2E6E9"/>
                </a:solidFill>
                <a:latin typeface="Asar" pitchFamily="34" charset="0"/>
                <a:ea typeface="Asar" pitchFamily="34" charset="-122"/>
                <a:cs typeface="Asar" pitchFamily="34" charset="-120"/>
              </a:rPr>
              <a:t>Calculating cosine similarity across a large dataset was computationally intensive, especially as the number of movies and features increased.</a:t>
            </a:r>
            <a:endParaRPr lang="en-US" sz="1944" dirty="0"/>
          </a:p>
        </p:txBody>
      </p:sp>
      <p:sp>
        <p:nvSpPr>
          <p:cNvPr id="12" name="Text 8"/>
          <p:cNvSpPr/>
          <p:nvPr/>
        </p:nvSpPr>
        <p:spPr>
          <a:xfrm>
            <a:off x="7139940" y="6730484"/>
            <a:ext cx="6626662" cy="789622"/>
          </a:xfrm>
          <a:prstGeom prst="rect">
            <a:avLst/>
          </a:prstGeom>
          <a:noFill/>
          <a:ln/>
        </p:spPr>
        <p:txBody>
          <a:bodyPr wrap="square" rtlCol="0" anchor="t"/>
          <a:lstStyle/>
          <a:p>
            <a:pPr marL="685800" lvl="1" indent="-342900" algn="l">
              <a:lnSpc>
                <a:spcPts val="3110"/>
              </a:lnSpc>
              <a:buSzPct val="100000"/>
              <a:buChar char="•"/>
            </a:pPr>
            <a:r>
              <a:rPr lang="en-US" sz="1944" dirty="0">
                <a:solidFill>
                  <a:srgbClr val="E2E6E9"/>
                </a:solidFill>
                <a:latin typeface="Asar" pitchFamily="34" charset="0"/>
                <a:ea typeface="Asar" pitchFamily="34" charset="-122"/>
                <a:cs typeface="Asar" pitchFamily="34" charset="-120"/>
              </a:rPr>
              <a:t>This was managed by optimizing data structures and utilizing efficient libraries like Numpy.</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348270"/>
          </a:xfrm>
          <a:prstGeom prst="rect">
            <a:avLst/>
          </a:prstGeom>
        </p:spPr>
      </p:pic>
      <p:sp>
        <p:nvSpPr>
          <p:cNvPr id="5" name="Text 1"/>
          <p:cNvSpPr/>
          <p:nvPr/>
        </p:nvSpPr>
        <p:spPr>
          <a:xfrm>
            <a:off x="1668661" y="2865953"/>
            <a:ext cx="4696539" cy="587097"/>
          </a:xfrm>
          <a:prstGeom prst="rect">
            <a:avLst/>
          </a:prstGeom>
          <a:noFill/>
          <a:ln/>
        </p:spPr>
        <p:txBody>
          <a:bodyPr wrap="none" rtlCol="0" anchor="t"/>
          <a:lstStyle/>
          <a:p>
            <a:pPr marL="0" indent="0">
              <a:lnSpc>
                <a:spcPts val="4623"/>
              </a:lnSpc>
              <a:buNone/>
            </a:pPr>
            <a:r>
              <a:rPr lang="en-US" sz="3698" dirty="0">
                <a:solidFill>
                  <a:srgbClr val="F5F0F0"/>
                </a:solidFill>
                <a:latin typeface="Asar" pitchFamily="34" charset="0"/>
                <a:ea typeface="Asar" pitchFamily="34" charset="-122"/>
                <a:cs typeface="Asar" pitchFamily="34" charset="-120"/>
              </a:rPr>
              <a:t>Future Work</a:t>
            </a:r>
            <a:endParaRPr lang="en-US" sz="3698" dirty="0"/>
          </a:p>
        </p:txBody>
      </p:sp>
      <p:sp>
        <p:nvSpPr>
          <p:cNvPr id="6" name="Text 2"/>
          <p:cNvSpPr/>
          <p:nvPr/>
        </p:nvSpPr>
        <p:spPr>
          <a:xfrm>
            <a:off x="1668661" y="3734753"/>
            <a:ext cx="11293078" cy="300514"/>
          </a:xfrm>
          <a:prstGeom prst="rect">
            <a:avLst/>
          </a:prstGeom>
          <a:noFill/>
          <a:ln/>
        </p:spPr>
        <p:txBody>
          <a:bodyPr wrap="none" rtlCol="0" anchor="t"/>
          <a:lstStyle/>
          <a:p>
            <a:pPr marL="0" indent="0">
              <a:lnSpc>
                <a:spcPts val="2367"/>
              </a:lnSpc>
              <a:buNone/>
            </a:pPr>
            <a:r>
              <a:rPr lang="en-US" sz="1479" b="1" dirty="0">
                <a:solidFill>
                  <a:srgbClr val="E2E6E9"/>
                </a:solidFill>
                <a:latin typeface="Asar" pitchFamily="34" charset="0"/>
                <a:ea typeface="Asar" pitchFamily="34" charset="-122"/>
                <a:cs typeface="Asar" pitchFamily="34" charset="-120"/>
              </a:rPr>
              <a:t>Improvements:</a:t>
            </a:r>
            <a:endParaRPr lang="en-US" sz="1479" dirty="0"/>
          </a:p>
        </p:txBody>
      </p:sp>
      <p:sp>
        <p:nvSpPr>
          <p:cNvPr id="7" name="Text 3"/>
          <p:cNvSpPr/>
          <p:nvPr/>
        </p:nvSpPr>
        <p:spPr>
          <a:xfrm>
            <a:off x="1969175" y="4246602"/>
            <a:ext cx="10992564" cy="300514"/>
          </a:xfrm>
          <a:prstGeom prst="rect">
            <a:avLst/>
          </a:prstGeom>
          <a:noFill/>
          <a:ln/>
        </p:spPr>
        <p:txBody>
          <a:bodyPr wrap="none" rtlCol="0" anchor="t"/>
          <a:lstStyle/>
          <a:p>
            <a:pPr marL="342900" indent="-342900" algn="l">
              <a:lnSpc>
                <a:spcPts val="2367"/>
              </a:lnSpc>
              <a:buSzPct val="100000"/>
              <a:buChar char="•"/>
            </a:pPr>
            <a:r>
              <a:rPr lang="en-US" sz="1479" b="1" dirty="0">
                <a:solidFill>
                  <a:srgbClr val="E2E6E9"/>
                </a:solidFill>
                <a:latin typeface="Asar" pitchFamily="34" charset="0"/>
                <a:ea typeface="Asar" pitchFamily="34" charset="-122"/>
                <a:cs typeface="Asar" pitchFamily="34" charset="-120"/>
              </a:rPr>
              <a:t>Incorporate User Ratings:</a:t>
            </a:r>
            <a:endParaRPr lang="en-US" sz="1479" dirty="0"/>
          </a:p>
        </p:txBody>
      </p:sp>
      <p:sp>
        <p:nvSpPr>
          <p:cNvPr id="8" name="Text 4"/>
          <p:cNvSpPr/>
          <p:nvPr/>
        </p:nvSpPr>
        <p:spPr>
          <a:xfrm>
            <a:off x="2269808" y="4612838"/>
            <a:ext cx="10691932" cy="601028"/>
          </a:xfrm>
          <a:prstGeom prst="rect">
            <a:avLst/>
          </a:prstGeom>
          <a:noFill/>
          <a:ln/>
        </p:spPr>
        <p:txBody>
          <a:bodyPr wrap="square" rtlCol="0" anchor="t"/>
          <a:lstStyle/>
          <a:p>
            <a:pPr marL="685800" lvl="1" indent="-342900" algn="l">
              <a:lnSpc>
                <a:spcPts val="2367"/>
              </a:lnSpc>
              <a:buSzPct val="100000"/>
              <a:buChar char="•"/>
            </a:pPr>
            <a:r>
              <a:rPr lang="en-US" sz="1479" dirty="0">
                <a:solidFill>
                  <a:srgbClr val="E2E6E9"/>
                </a:solidFill>
                <a:latin typeface="Asar" pitchFamily="34" charset="0"/>
                <a:ea typeface="Asar" pitchFamily="34" charset="-122"/>
                <a:cs typeface="Asar" pitchFamily="34" charset="-120"/>
              </a:rPr>
              <a:t>Integrate user ratings to enhance recommendations by considering both movie content and user preferences. This could involve combining content-based filtering (cosine similarity) with collaborative filtering methods.</a:t>
            </a:r>
            <a:endParaRPr lang="en-US" sz="1479" dirty="0"/>
          </a:p>
        </p:txBody>
      </p:sp>
      <p:sp>
        <p:nvSpPr>
          <p:cNvPr id="9" name="Text 5"/>
          <p:cNvSpPr/>
          <p:nvPr/>
        </p:nvSpPr>
        <p:spPr>
          <a:xfrm>
            <a:off x="1969175" y="5279588"/>
            <a:ext cx="10992564" cy="300514"/>
          </a:xfrm>
          <a:prstGeom prst="rect">
            <a:avLst/>
          </a:prstGeom>
          <a:noFill/>
          <a:ln/>
        </p:spPr>
        <p:txBody>
          <a:bodyPr wrap="none" rtlCol="0" anchor="t"/>
          <a:lstStyle/>
          <a:p>
            <a:pPr marL="342900" indent="-342900" algn="l">
              <a:lnSpc>
                <a:spcPts val="2367"/>
              </a:lnSpc>
              <a:buSzPct val="100000"/>
              <a:buChar char="•"/>
            </a:pPr>
            <a:r>
              <a:rPr lang="en-US" sz="1479" b="1" dirty="0">
                <a:solidFill>
                  <a:srgbClr val="E2E6E9"/>
                </a:solidFill>
                <a:latin typeface="Asar" pitchFamily="34" charset="0"/>
                <a:ea typeface="Asar" pitchFamily="34" charset="-122"/>
                <a:cs typeface="Asar" pitchFamily="34" charset="-120"/>
              </a:rPr>
              <a:t>Hybrid Recommendation System:</a:t>
            </a:r>
            <a:endParaRPr lang="en-US" sz="1479" dirty="0"/>
          </a:p>
        </p:txBody>
      </p:sp>
      <p:sp>
        <p:nvSpPr>
          <p:cNvPr id="10" name="Text 6"/>
          <p:cNvSpPr/>
          <p:nvPr/>
        </p:nvSpPr>
        <p:spPr>
          <a:xfrm>
            <a:off x="2269808" y="5645825"/>
            <a:ext cx="10691932" cy="601028"/>
          </a:xfrm>
          <a:prstGeom prst="rect">
            <a:avLst/>
          </a:prstGeom>
          <a:noFill/>
          <a:ln/>
        </p:spPr>
        <p:txBody>
          <a:bodyPr wrap="square" rtlCol="0" anchor="t"/>
          <a:lstStyle/>
          <a:p>
            <a:pPr marL="685800" lvl="1" indent="-342900" algn="l">
              <a:lnSpc>
                <a:spcPts val="2367"/>
              </a:lnSpc>
              <a:buSzPct val="100000"/>
              <a:buChar char="•"/>
            </a:pPr>
            <a:r>
              <a:rPr lang="en-US" sz="1479" dirty="0">
                <a:solidFill>
                  <a:srgbClr val="E2E6E9"/>
                </a:solidFill>
                <a:latin typeface="Asar" pitchFamily="34" charset="0"/>
                <a:ea typeface="Asar" pitchFamily="34" charset="-122"/>
                <a:cs typeface="Asar" pitchFamily="34" charset="-120"/>
              </a:rPr>
              <a:t>Develop a hybrid system that combines content-based and collaborative filtering techniques to provide more accurate and personalized recommendations.</a:t>
            </a:r>
            <a:endParaRPr lang="en-US" sz="1479" dirty="0"/>
          </a:p>
        </p:txBody>
      </p:sp>
      <p:sp>
        <p:nvSpPr>
          <p:cNvPr id="11" name="Text 7"/>
          <p:cNvSpPr/>
          <p:nvPr/>
        </p:nvSpPr>
        <p:spPr>
          <a:xfrm>
            <a:off x="1969175" y="6312575"/>
            <a:ext cx="10992564" cy="300514"/>
          </a:xfrm>
          <a:prstGeom prst="rect">
            <a:avLst/>
          </a:prstGeom>
          <a:noFill/>
          <a:ln/>
        </p:spPr>
        <p:txBody>
          <a:bodyPr wrap="none" rtlCol="0" anchor="t"/>
          <a:lstStyle/>
          <a:p>
            <a:pPr marL="342900" indent="-342900" algn="l">
              <a:lnSpc>
                <a:spcPts val="2367"/>
              </a:lnSpc>
              <a:buSzPct val="100000"/>
              <a:buChar char="•"/>
            </a:pPr>
            <a:r>
              <a:rPr lang="en-US" sz="1479" b="1" dirty="0">
                <a:solidFill>
                  <a:srgbClr val="E2E6E9"/>
                </a:solidFill>
                <a:latin typeface="Asar" pitchFamily="34" charset="0"/>
                <a:ea typeface="Asar" pitchFamily="34" charset="-122"/>
                <a:cs typeface="Asar" pitchFamily="34" charset="-120"/>
              </a:rPr>
              <a:t>Advanced Algorithms:</a:t>
            </a:r>
            <a:endParaRPr lang="en-US" sz="1479" dirty="0"/>
          </a:p>
        </p:txBody>
      </p:sp>
      <p:sp>
        <p:nvSpPr>
          <p:cNvPr id="12" name="Text 8"/>
          <p:cNvSpPr/>
          <p:nvPr/>
        </p:nvSpPr>
        <p:spPr>
          <a:xfrm>
            <a:off x="2269808" y="6678811"/>
            <a:ext cx="10691932" cy="300514"/>
          </a:xfrm>
          <a:prstGeom prst="rect">
            <a:avLst/>
          </a:prstGeom>
          <a:noFill/>
          <a:ln/>
        </p:spPr>
        <p:txBody>
          <a:bodyPr wrap="none" rtlCol="0" anchor="t"/>
          <a:lstStyle/>
          <a:p>
            <a:pPr marL="685800" lvl="1" indent="-342900" algn="l">
              <a:lnSpc>
                <a:spcPts val="2367"/>
              </a:lnSpc>
              <a:buSzPct val="100000"/>
              <a:buChar char="•"/>
            </a:pPr>
            <a:r>
              <a:rPr lang="en-US" sz="1479" dirty="0">
                <a:solidFill>
                  <a:srgbClr val="E2E6E9"/>
                </a:solidFill>
                <a:latin typeface="Asar" pitchFamily="34" charset="0"/>
                <a:ea typeface="Asar" pitchFamily="34" charset="-122"/>
                <a:cs typeface="Asar" pitchFamily="34" charset="-120"/>
              </a:rPr>
              <a:t>Experiment with more sophisticated similarity measures or machine learning algorithms, such as:</a:t>
            </a:r>
            <a:endParaRPr lang="en-US" sz="1479" dirty="0"/>
          </a:p>
        </p:txBody>
      </p:sp>
      <p:sp>
        <p:nvSpPr>
          <p:cNvPr id="13" name="Text 9"/>
          <p:cNvSpPr/>
          <p:nvPr/>
        </p:nvSpPr>
        <p:spPr>
          <a:xfrm>
            <a:off x="2570321" y="7045047"/>
            <a:ext cx="10391418" cy="300514"/>
          </a:xfrm>
          <a:prstGeom prst="rect">
            <a:avLst/>
          </a:prstGeom>
          <a:noFill/>
          <a:ln/>
        </p:spPr>
        <p:txBody>
          <a:bodyPr wrap="none" rtlCol="0" anchor="t"/>
          <a:lstStyle/>
          <a:p>
            <a:pPr marL="1028700" lvl="2" indent="-342900" algn="l">
              <a:lnSpc>
                <a:spcPts val="2367"/>
              </a:lnSpc>
              <a:buSzPct val="100000"/>
              <a:buChar char="•"/>
            </a:pPr>
            <a:r>
              <a:rPr lang="en-US" sz="1479" b="1" dirty="0">
                <a:solidFill>
                  <a:srgbClr val="E2E6E9"/>
                </a:solidFill>
                <a:latin typeface="Asar" pitchFamily="34" charset="0"/>
                <a:ea typeface="Asar" pitchFamily="34" charset="-122"/>
                <a:cs typeface="Asar" pitchFamily="34" charset="-120"/>
              </a:rPr>
              <a:t>Matrix Factorization</a:t>
            </a:r>
            <a:r>
              <a:rPr lang="en-US" sz="1479" dirty="0">
                <a:solidFill>
                  <a:srgbClr val="E2E6E9"/>
                </a:solidFill>
                <a:latin typeface="Asar" pitchFamily="34" charset="0"/>
                <a:ea typeface="Asar" pitchFamily="34" charset="-122"/>
                <a:cs typeface="Asar" pitchFamily="34" charset="-120"/>
              </a:rPr>
              <a:t> (e.g., SVD): To uncover latent features that better represent user preferences.</a:t>
            </a:r>
            <a:endParaRPr lang="en-US" sz="1479" dirty="0"/>
          </a:p>
        </p:txBody>
      </p:sp>
      <p:sp>
        <p:nvSpPr>
          <p:cNvPr id="14" name="Text 10"/>
          <p:cNvSpPr/>
          <p:nvPr/>
        </p:nvSpPr>
        <p:spPr>
          <a:xfrm>
            <a:off x="2570321" y="7411283"/>
            <a:ext cx="10391418" cy="300514"/>
          </a:xfrm>
          <a:prstGeom prst="rect">
            <a:avLst/>
          </a:prstGeom>
          <a:noFill/>
          <a:ln/>
        </p:spPr>
        <p:txBody>
          <a:bodyPr wrap="none" rtlCol="0" anchor="t"/>
          <a:lstStyle/>
          <a:p>
            <a:pPr marL="1028700" lvl="2" indent="-342900" algn="l">
              <a:lnSpc>
                <a:spcPts val="2367"/>
              </a:lnSpc>
              <a:buSzPct val="100000"/>
              <a:buChar char="•"/>
            </a:pPr>
            <a:r>
              <a:rPr lang="en-US" sz="1479" b="1" dirty="0">
                <a:solidFill>
                  <a:srgbClr val="E2E6E9"/>
                </a:solidFill>
                <a:latin typeface="Asar" pitchFamily="34" charset="0"/>
                <a:ea typeface="Asar" pitchFamily="34" charset="-122"/>
                <a:cs typeface="Asar" pitchFamily="34" charset="-120"/>
              </a:rPr>
              <a:t>Deep Learning Models:</a:t>
            </a:r>
            <a:r>
              <a:rPr lang="en-US" sz="1479" dirty="0">
                <a:solidFill>
                  <a:srgbClr val="E2E6E9"/>
                </a:solidFill>
                <a:latin typeface="Asar" pitchFamily="34" charset="0"/>
                <a:ea typeface="Asar" pitchFamily="34" charset="-122"/>
                <a:cs typeface="Asar" pitchFamily="34" charset="-120"/>
              </a:rPr>
              <a:t> Use neural networks to capture complex relationships between movies.</a:t>
            </a:r>
            <a:endParaRPr lang="en-US" sz="147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TotalTime>
  <Words>1216</Words>
  <Application>Microsoft Office PowerPoint</Application>
  <PresentationFormat>Custom</PresentationFormat>
  <Paragraphs>107</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Asar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Moaz abdeljalil</cp:lastModifiedBy>
  <cp:revision>1</cp:revision>
  <dcterms:created xsi:type="dcterms:W3CDTF">2024-08-17T01:48:24Z</dcterms:created>
  <dcterms:modified xsi:type="dcterms:W3CDTF">2024-08-17T11:20:48Z</dcterms:modified>
</cp:coreProperties>
</file>